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6"/>
  </p:notesMasterIdLst>
  <p:sldIdLst>
    <p:sldId id="2820" r:id="rId5"/>
    <p:sldId id="256" r:id="rId6"/>
    <p:sldId id="316" r:id="rId7"/>
    <p:sldId id="2821" r:id="rId8"/>
    <p:sldId id="319" r:id="rId9"/>
    <p:sldId id="2836" r:id="rId10"/>
    <p:sldId id="2823" r:id="rId11"/>
    <p:sldId id="2825" r:id="rId12"/>
    <p:sldId id="2826" r:id="rId13"/>
    <p:sldId id="2828" r:id="rId14"/>
    <p:sldId id="2829" r:id="rId15"/>
    <p:sldId id="2830" r:id="rId16"/>
    <p:sldId id="2831" r:id="rId17"/>
    <p:sldId id="2832" r:id="rId18"/>
    <p:sldId id="2833" r:id="rId19"/>
    <p:sldId id="2834" r:id="rId20"/>
    <p:sldId id="2835" r:id="rId21"/>
    <p:sldId id="2827" r:id="rId22"/>
    <p:sldId id="2838" r:id="rId23"/>
    <p:sldId id="2839" r:id="rId24"/>
    <p:sldId id="2840"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EC9892A-1C2E-4433-AAF0-177185ABD6FF}">
          <p14:sldIdLst>
            <p14:sldId id="2820"/>
            <p14:sldId id="256"/>
            <p14:sldId id="316"/>
            <p14:sldId id="2821"/>
            <p14:sldId id="319"/>
            <p14:sldId id="2836"/>
            <p14:sldId id="2823"/>
            <p14:sldId id="2825"/>
            <p14:sldId id="2826"/>
            <p14:sldId id="2828"/>
            <p14:sldId id="2829"/>
            <p14:sldId id="2830"/>
            <p14:sldId id="2831"/>
            <p14:sldId id="2832"/>
            <p14:sldId id="2833"/>
            <p14:sldId id="2834"/>
            <p14:sldId id="2835"/>
            <p14:sldId id="2827"/>
          </p14:sldIdLst>
        </p14:section>
        <p14:section name="Translations" id="{078E57EF-1567-4FC7-928B-80BE8748F568}">
          <p14:sldIdLst>
            <p14:sldId id="2838"/>
            <p14:sldId id="2839"/>
            <p14:sldId id="28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58"/>
    <a:srgbClr val="00B0FC"/>
    <a:srgbClr val="781A00"/>
    <a:srgbClr val="95C127"/>
    <a:srgbClr val="E30014"/>
    <a:srgbClr val="001200"/>
    <a:srgbClr val="FFFFFF"/>
    <a:srgbClr val="00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7076A-C81F-4E71-8F77-8D60374A7F83}" v="4" dt="2024-10-16T12:00:24.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05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defRPr b="1"/>
            </a:pPr>
            <a:r>
              <a:rPr lang="en-GB"/>
              <a:t>Customisable template</a:t>
            </a:r>
          </a:p>
          <a:p>
            <a:pPr marL="158750" indent="0">
              <a:buNone/>
            </a:pPr>
            <a:r>
              <a:rPr lang="en-GB"/>
              <a:t>This is a title / cover page. Simply add the name of the organisation, person or event and the date.</a:t>
            </a: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a:t>Lifesaving rules that reflect the risk profile of the offshore wind industry, that are as simple and clear as possible, targeted at our rapidly growing industry, with many new entrants with different levels of maturity and different (safety) cultures.</a:t>
            </a:r>
          </a:p>
          <a:p>
            <a:endParaRPr lang="en-GB"/>
          </a:p>
        </p:txBody>
      </p:sp>
    </p:spTree>
    <p:extLst>
      <p:ext uri="{BB962C8B-B14F-4D97-AF65-F5344CB8AC3E}">
        <p14:creationId xmlns:p14="http://schemas.microsoft.com/office/powerpoint/2010/main" val="3997280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0"/>
        <p:cNvGrpSpPr/>
        <p:nvPr/>
      </p:nvGrpSpPr>
      <p:grpSpPr>
        <a:xfrm>
          <a:off x="0" y="0"/>
          <a:ext cx="0" cy="0"/>
          <a:chOff x="0" y="0"/>
          <a:chExt cx="0" cy="0"/>
        </a:xfrm>
      </p:grpSpPr>
      <p:pic>
        <p:nvPicPr>
          <p:cNvPr id="25" name="Picture 24" descr="A picture containing sky, aircraft&#10;&#10;Description automatically generated">
            <a:extLst>
              <a:ext uri="{FF2B5EF4-FFF2-40B4-BE49-F238E27FC236}">
                <a16:creationId xmlns:a16="http://schemas.microsoft.com/office/drawing/2014/main" id="{AEC4E90B-6AAB-5BD1-515B-F219E9638112}"/>
              </a:ext>
            </a:extLst>
          </p:cNvPr>
          <p:cNvPicPr>
            <a:picLocks noChangeAspect="1"/>
          </p:cNvPicPr>
          <p:nvPr userDrawn="1"/>
        </p:nvPicPr>
        <p:blipFill rotWithShape="1">
          <a:blip r:embed="rId2"/>
          <a:srcRect r="29353"/>
          <a:stretch/>
        </p:blipFill>
        <p:spPr>
          <a:xfrm>
            <a:off x="-187335" y="0"/>
            <a:ext cx="5226271" cy="5143500"/>
          </a:xfrm>
          <a:prstGeom prst="rect">
            <a:avLst/>
          </a:prstGeom>
        </p:spPr>
      </p:pic>
      <p:sp>
        <p:nvSpPr>
          <p:cNvPr id="12" name="Google Shape;12;p2"/>
          <p:cNvSpPr txBox="1">
            <a:spLocks noGrp="1"/>
          </p:cNvSpPr>
          <p:nvPr>
            <p:ph type="subTitle" idx="1"/>
          </p:nvPr>
        </p:nvSpPr>
        <p:spPr>
          <a:xfrm>
            <a:off x="4315563" y="3490454"/>
            <a:ext cx="4315004" cy="824530"/>
          </a:xfrm>
          <a:prstGeom prst="rect">
            <a:avLst/>
          </a:prstGeom>
        </p:spPr>
        <p:txBody>
          <a:bodyPr spcFirstLastPara="1" wrap="square" lIns="0" tIns="91425" rIns="0" bIns="90000" anchor="t" anchorCtr="0">
            <a:normAutofit/>
          </a:bodyPr>
          <a:lstStyle>
            <a:lvl1pPr lvl="0" algn="l">
              <a:lnSpc>
                <a:spcPct val="100000"/>
              </a:lnSpc>
              <a:spcBef>
                <a:spcPts val="0"/>
              </a:spcBef>
              <a:spcAft>
                <a:spcPts val="0"/>
              </a:spcAft>
              <a:buSzPts val="2800"/>
              <a:buNone/>
              <a:defRPr sz="1100" b="1">
                <a:solidFill>
                  <a:srgbClr val="E30014"/>
                </a:solidFill>
                <a:latin typeface="Arial" panose="020B0604020202020204" pitchFamily="34" charset="0"/>
                <a:ea typeface="Noto Sans Gothic" panose="020B0502040504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p:nvPr>
        </p:nvSpPr>
        <p:spPr>
          <a:xfrm>
            <a:off x="4315563" y="2028628"/>
            <a:ext cx="4315004" cy="1482277"/>
          </a:xfrm>
          <a:prstGeom prst="rect">
            <a:avLst/>
          </a:prstGeom>
        </p:spPr>
        <p:txBody>
          <a:bodyPr spcFirstLastPara="1" wrap="square" lIns="91425" tIns="91425" rIns="91425" bIns="91425" anchor="b" anchorCtr="0">
            <a:normAutofit/>
          </a:bodyPr>
          <a:lstStyle>
            <a:lvl1pPr lvl="0" algn="l">
              <a:spcBef>
                <a:spcPts val="0"/>
              </a:spcBef>
              <a:spcAft>
                <a:spcPts val="0"/>
              </a:spcAft>
              <a:buSzPts val="5200"/>
              <a:buNone/>
              <a:defRPr sz="3600" b="1" i="0">
                <a:solidFill>
                  <a:srgbClr val="231F58"/>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
        <p:nvSpPr>
          <p:cNvPr id="4" name="Rounded Rectangle 3">
            <a:extLst>
              <a:ext uri="{FF2B5EF4-FFF2-40B4-BE49-F238E27FC236}">
                <a16:creationId xmlns:a16="http://schemas.microsoft.com/office/drawing/2014/main" id="{B2469B07-5753-8714-53DB-8A7A109AB008}"/>
              </a:ext>
            </a:extLst>
          </p:cNvPr>
          <p:cNvSpPr/>
          <p:nvPr userDrawn="1"/>
        </p:nvSpPr>
        <p:spPr>
          <a:xfrm>
            <a:off x="8266814" y="4216132"/>
            <a:ext cx="786810" cy="8941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 company name&#10;&#10;Description automatically generated">
            <a:extLst>
              <a:ext uri="{FF2B5EF4-FFF2-40B4-BE49-F238E27FC236}">
                <a16:creationId xmlns:a16="http://schemas.microsoft.com/office/drawing/2014/main" id="{59871B3E-9838-B2B2-BE64-A0541A2E95BF}"/>
              </a:ext>
            </a:extLst>
          </p:cNvPr>
          <p:cNvPicPr>
            <a:picLocks noChangeAspect="1"/>
          </p:cNvPicPr>
          <p:nvPr userDrawn="1"/>
        </p:nvPicPr>
        <p:blipFill>
          <a:blip r:embed="rId3"/>
          <a:stretch>
            <a:fillRect/>
          </a:stretch>
        </p:blipFill>
        <p:spPr>
          <a:xfrm>
            <a:off x="7832692" y="3743066"/>
            <a:ext cx="1073889" cy="1174566"/>
          </a:xfrm>
          <a:prstGeom prst="rect">
            <a:avLst/>
          </a:prstGeom>
        </p:spPr>
      </p:pic>
      <p:sp>
        <p:nvSpPr>
          <p:cNvPr id="27" name="Google Shape;12;p2">
            <a:extLst>
              <a:ext uri="{FF2B5EF4-FFF2-40B4-BE49-F238E27FC236}">
                <a16:creationId xmlns:a16="http://schemas.microsoft.com/office/drawing/2014/main" id="{51A2A8FD-3DF0-FEE0-996A-A36FD1BC4B50}"/>
              </a:ext>
            </a:extLst>
          </p:cNvPr>
          <p:cNvSpPr txBox="1">
            <a:spLocks/>
          </p:cNvSpPr>
          <p:nvPr userDrawn="1"/>
        </p:nvSpPr>
        <p:spPr>
          <a:xfrm>
            <a:off x="5085076" y="211214"/>
            <a:ext cx="4664329" cy="792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1100" b="1" i="0" u="none" strike="noStrike" cap="none">
                <a:solidFill>
                  <a:srgbClr val="E30014"/>
                </a:solidFill>
                <a:latin typeface="Noto Sans Gothic" panose="020B0502040504020204" pitchFamily="34" charset="0"/>
                <a:ea typeface="Noto Sans Gothic" panose="020B0502040504020204" pitchFamily="34" charset="0"/>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en-GB" sz="1100" b="1" i="0" u="none" strike="noStrike" cap="none">
                <a:solidFill>
                  <a:srgbClr val="E30014"/>
                </a:solidFill>
                <a:effectLst/>
                <a:latin typeface="Arial" panose="020B0604020202020204" pitchFamily="34" charset="0"/>
                <a:ea typeface="Noto Sans Gothic" panose="020B0502040504020204" pitchFamily="34" charset="0"/>
                <a:cs typeface="Arial" panose="020B0604020202020204" pitchFamily="34" charset="0"/>
                <a:sym typeface="Arial"/>
              </a:rPr>
              <a:t>Presentation to:</a:t>
            </a:r>
          </a:p>
        </p:txBody>
      </p:sp>
      <p:pic>
        <p:nvPicPr>
          <p:cNvPr id="9" name="Picture 8">
            <a:extLst>
              <a:ext uri="{FF2B5EF4-FFF2-40B4-BE49-F238E27FC236}">
                <a16:creationId xmlns:a16="http://schemas.microsoft.com/office/drawing/2014/main" id="{561F5A99-F043-99C1-6998-647A300E53C6}"/>
              </a:ext>
            </a:extLst>
          </p:cNvPr>
          <p:cNvPicPr>
            <a:picLocks noChangeAspect="1"/>
          </p:cNvPicPr>
          <p:nvPr userDrawn="1"/>
        </p:nvPicPr>
        <p:blipFill>
          <a:blip r:embed="rId4"/>
          <a:stretch>
            <a:fillRect/>
          </a:stretch>
        </p:blipFill>
        <p:spPr>
          <a:xfrm>
            <a:off x="7651727" y="287389"/>
            <a:ext cx="1166428" cy="26594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17"/>
        <p:cNvGrpSpPr/>
        <p:nvPr/>
      </p:nvGrpSpPr>
      <p:grpSpPr>
        <a:xfrm>
          <a:off x="0" y="0"/>
          <a:ext cx="0" cy="0"/>
          <a:chOff x="0" y="0"/>
          <a:chExt cx="0" cy="0"/>
        </a:xfrm>
      </p:grpSpPr>
      <p:pic>
        <p:nvPicPr>
          <p:cNvPr id="4" name="Picture 3">
            <a:extLst>
              <a:ext uri="{FF2B5EF4-FFF2-40B4-BE49-F238E27FC236}">
                <a16:creationId xmlns:a16="http://schemas.microsoft.com/office/drawing/2014/main" id="{B50D257C-0062-CA8C-C78B-98E9AF89DED9}"/>
              </a:ext>
            </a:extLst>
          </p:cNvPr>
          <p:cNvPicPr>
            <a:picLocks noChangeAspect="1"/>
          </p:cNvPicPr>
          <p:nvPr userDrawn="1"/>
        </p:nvPicPr>
        <p:blipFill rotWithShape="1">
          <a:blip r:embed="rId2"/>
          <a:srcRect t="-624" r="11428" b="624"/>
          <a:stretch/>
        </p:blipFill>
        <p:spPr>
          <a:xfrm>
            <a:off x="-1" y="-32282"/>
            <a:ext cx="8149771" cy="5175782"/>
          </a:xfrm>
          <a:prstGeom prst="rect">
            <a:avLst/>
          </a:prstGeom>
        </p:spPr>
      </p:pic>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
        <p:nvSpPr>
          <p:cNvPr id="9" name="Google Shape;18;p4">
            <a:extLst>
              <a:ext uri="{FF2B5EF4-FFF2-40B4-BE49-F238E27FC236}">
                <a16:creationId xmlns:a16="http://schemas.microsoft.com/office/drawing/2014/main" id="{3213F714-8B0D-770F-BE7D-19BBB4F8E49C}"/>
              </a:ext>
            </a:extLst>
          </p:cNvPr>
          <p:cNvSpPr txBox="1">
            <a:spLocks noGrp="1"/>
          </p:cNvSpPr>
          <p:nvPr>
            <p:ph type="title"/>
          </p:nvPr>
        </p:nvSpPr>
        <p:spPr>
          <a:xfrm>
            <a:off x="3037011" y="689965"/>
            <a:ext cx="5072519" cy="676319"/>
          </a:xfrm>
          <a:prstGeom prst="rect">
            <a:avLst/>
          </a:prstGeom>
        </p:spPr>
        <p:txBody>
          <a:bodyPr spcFirstLastPara="1" wrap="square" lIns="72000" tIns="91425" rIns="72000" bIns="91425" anchor="t" anchorCtr="0">
            <a:noAutofit/>
          </a:bodyPr>
          <a:lstStyle>
            <a:lvl1pPr lvl="0">
              <a:spcBef>
                <a:spcPts val="0"/>
              </a:spcBef>
              <a:spcAft>
                <a:spcPts val="0"/>
              </a:spcAft>
              <a:buSzPts val="2800"/>
              <a:buNone/>
              <a:defRPr sz="2400" b="1" i="0">
                <a:solidFill>
                  <a:srgbClr val="231F58"/>
                </a:solidFill>
                <a:latin typeface="Arial" panose="020B0604020202020204" pitchFamily="34" charset="0"/>
                <a:ea typeface="Noto Sans Gothic" panose="020B0502040504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 name="Google Shape;19;p4">
            <a:extLst>
              <a:ext uri="{FF2B5EF4-FFF2-40B4-BE49-F238E27FC236}">
                <a16:creationId xmlns:a16="http://schemas.microsoft.com/office/drawing/2014/main" id="{5E52B574-D20C-2151-67D9-99D63C140ADB}"/>
              </a:ext>
            </a:extLst>
          </p:cNvPr>
          <p:cNvSpPr txBox="1">
            <a:spLocks noGrp="1"/>
          </p:cNvSpPr>
          <p:nvPr>
            <p:ph type="body" idx="1"/>
          </p:nvPr>
        </p:nvSpPr>
        <p:spPr>
          <a:xfrm>
            <a:off x="3033286" y="1366284"/>
            <a:ext cx="5076298" cy="3296933"/>
          </a:xfrm>
          <a:prstGeom prst="rect">
            <a:avLst/>
          </a:prstGeom>
        </p:spPr>
        <p:txBody>
          <a:bodyPr spcFirstLastPara="1" wrap="square" lIns="0" tIns="91425" rIns="72000" bIns="91425" anchor="t" anchorCtr="0">
            <a:noAutofit/>
          </a:bodyPr>
          <a:lstStyle>
            <a:lvl1pPr marL="114300" lvl="0" indent="0">
              <a:lnSpc>
                <a:spcPct val="100000"/>
              </a:lnSpc>
              <a:spcBef>
                <a:spcPts val="0"/>
              </a:spcBef>
              <a:spcAft>
                <a:spcPts val="1200"/>
              </a:spcAft>
              <a:buSzPts val="1800"/>
              <a:buFont typeface="Arial" panose="020B0604020202020204" pitchFamily="34" charset="0"/>
              <a:buNone/>
              <a:defRPr sz="1300" b="0" i="0">
                <a:solidFill>
                  <a:schemeClr val="tx1">
                    <a:lumMod val="50000"/>
                    <a:lumOff val="50000"/>
                  </a:schemeClr>
                </a:solidFill>
                <a:latin typeface="Arial" panose="020B0604020202020204" pitchFamily="34" charset="0"/>
                <a:ea typeface="Noto Sans Gothic" panose="020B0502040504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 name="Text Placeholder 10">
            <a:extLst>
              <a:ext uri="{FF2B5EF4-FFF2-40B4-BE49-F238E27FC236}">
                <a16:creationId xmlns:a16="http://schemas.microsoft.com/office/drawing/2014/main" id="{640E34EA-B24F-7BD0-88FD-807E2F466606}"/>
              </a:ext>
            </a:extLst>
          </p:cNvPr>
          <p:cNvSpPr>
            <a:spLocks noGrp="1"/>
          </p:cNvSpPr>
          <p:nvPr>
            <p:ph type="body" sz="quarter" idx="13" hasCustomPrompt="1"/>
          </p:nvPr>
        </p:nvSpPr>
        <p:spPr>
          <a:xfrm>
            <a:off x="3037065" y="216890"/>
            <a:ext cx="5072519" cy="473075"/>
          </a:xfrm>
        </p:spPr>
        <p:txBody>
          <a:bodyPr lIns="0" rIns="72000"/>
          <a:lstStyle>
            <a:lvl1pPr marL="114300" indent="0">
              <a:buNone/>
              <a:defRPr b="1">
                <a:solidFill>
                  <a:srgbClr val="E30014"/>
                </a:solidFill>
                <a:latin typeface="Arial" panose="020B0604020202020204" pitchFamily="34" charset="0"/>
                <a:ea typeface="Noto Sans Gothic" panose="020B0502040504020204" pitchFamily="34" charset="0"/>
                <a:cs typeface="Arial" panose="020B0604020202020204" pitchFamily="34" charset="0"/>
              </a:defRPr>
            </a:lvl1pPr>
          </a:lstStyle>
          <a:p>
            <a:pPr lvl="0"/>
            <a:r>
              <a:rPr lang="en-GB"/>
              <a:t>Sub</a:t>
            </a:r>
            <a:endParaRPr lang="en-US"/>
          </a:p>
        </p:txBody>
      </p:sp>
    </p:spTree>
    <p:extLst>
      <p:ext uri="{BB962C8B-B14F-4D97-AF65-F5344CB8AC3E}">
        <p14:creationId xmlns:p14="http://schemas.microsoft.com/office/powerpoint/2010/main" val="232394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F4E3-BACA-31B3-5554-15440EC9449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1518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pic>
        <p:nvPicPr>
          <p:cNvPr id="9" name="Google Shape;9;p1"/>
          <p:cNvPicPr preferRelativeResize="0"/>
          <p:nvPr/>
        </p:nvPicPr>
        <p:blipFill>
          <a:blip r:embed="rId11">
            <a:alphaModFix/>
          </a:blip>
          <a:stretch>
            <a:fillRect/>
          </a:stretch>
        </p:blipFill>
        <p:spPr>
          <a:xfrm>
            <a:off x="8355426" y="4269225"/>
            <a:ext cx="712375" cy="798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70" r:id="rId2"/>
    <p:sldLayoutId id="2147483653" r:id="rId3"/>
    <p:sldLayoutId id="2147483654" r:id="rId4"/>
    <p:sldLayoutId id="2147483655" r:id="rId5"/>
    <p:sldLayoutId id="2147483656" r:id="rId6"/>
    <p:sldLayoutId id="2147483657" r:id="rId7"/>
    <p:sldLayoutId id="2147483658" r:id="rId8"/>
    <p:sldLayoutId id="214748369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gplusoffshorewind.com/"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oolbox.energyinst.org/c/presentations/offshore-transfer-during-unsafe,-adverse-weather-conditions" TargetMode="External"/><Relationship Id="rId2" Type="http://schemas.openxmlformats.org/officeDocument/2006/relationships/image" Target="../media/image7.tiff"/><Relationship Id="rId1" Type="http://schemas.openxmlformats.org/officeDocument/2006/relationships/slideLayout" Target="../slideLayouts/slideLayout8.xml"/><Relationship Id="rId6" Type="http://schemas.openxmlformats.org/officeDocument/2006/relationships/hyperlink" Target="https://toolbox.energyinst.org/c/presentations/accidental-release-of-a-davit-crane" TargetMode="External"/><Relationship Id="rId5" Type="http://schemas.openxmlformats.org/officeDocument/2006/relationships/hyperlink" Target="https://toolbox.energyinst.org/c/presentations/electrical-shock-incident-during-service-work" TargetMode="External"/><Relationship Id="rId4" Type="http://schemas.openxmlformats.org/officeDocument/2006/relationships/hyperlink" Target="https://toolbox.energyinst.org/c/presentations/safety-incident-during-drill-string-recovery-on-geotechnical-survey-vesse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tiff"/><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tiff"/><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tiff"/><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tiff"/><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BBBE23-7292-125A-6E5A-12DFEC4742EF}"/>
              </a:ext>
            </a:extLst>
          </p:cNvPr>
          <p:cNvSpPr txBox="1"/>
          <p:nvPr/>
        </p:nvSpPr>
        <p:spPr>
          <a:xfrm>
            <a:off x="412955" y="560439"/>
            <a:ext cx="5891356" cy="307777"/>
          </a:xfrm>
          <a:prstGeom prst="rect">
            <a:avLst/>
          </a:prstGeom>
          <a:noFill/>
        </p:spPr>
        <p:txBody>
          <a:bodyPr wrap="none" rtlCol="0">
            <a:spAutoFit/>
          </a:bodyPr>
          <a:lstStyle/>
          <a:p>
            <a:r>
              <a:rPr lang="en-GB"/>
              <a:t>INSTRUCTIONS – WHAT IS THIS SLIDE PACK AND HOW TO USE IT</a:t>
            </a:r>
          </a:p>
        </p:txBody>
      </p:sp>
      <p:sp>
        <p:nvSpPr>
          <p:cNvPr id="5" name="TextBox 4">
            <a:extLst>
              <a:ext uri="{FF2B5EF4-FFF2-40B4-BE49-F238E27FC236}">
                <a16:creationId xmlns:a16="http://schemas.microsoft.com/office/drawing/2014/main" id="{07347BD5-A13B-B594-D3E7-046FDF417698}"/>
              </a:ext>
            </a:extLst>
          </p:cNvPr>
          <p:cNvSpPr txBox="1"/>
          <p:nvPr/>
        </p:nvSpPr>
        <p:spPr>
          <a:xfrm>
            <a:off x="412955" y="1056968"/>
            <a:ext cx="8090965" cy="2462213"/>
          </a:xfrm>
          <a:prstGeom prst="rect">
            <a:avLst/>
          </a:prstGeom>
          <a:noFill/>
        </p:spPr>
        <p:txBody>
          <a:bodyPr wrap="square" rtlCol="0">
            <a:spAutoFit/>
          </a:bodyPr>
          <a:lstStyle/>
          <a:p>
            <a:pPr marL="285750" indent="-285750">
              <a:buFont typeface="Arial" panose="020B0604020202020204" pitchFamily="34" charset="0"/>
              <a:buChar char="•"/>
            </a:pPr>
            <a:r>
              <a:rPr lang="en-GB"/>
              <a:t>This pack provides a simple template for an introduction to the G+ Lifesaving Rules.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Please adapt this slide pack for your company’s needs and safety culture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Implementation guidance is available from the G+ website </a:t>
            </a:r>
            <a:r>
              <a:rPr lang="en-GB">
                <a:hlinkClick r:id="rId2"/>
              </a:rPr>
              <a:t>https://www.gplusoffshorewind.com/</a:t>
            </a:r>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Implementing organisations should enhance the slide pack with:</a:t>
            </a:r>
          </a:p>
          <a:p>
            <a:pPr marL="715963" lvl="6" indent="-285750">
              <a:buFont typeface="Arial" panose="020B0604020202020204" pitchFamily="34" charset="0"/>
              <a:buChar char="•"/>
            </a:pPr>
            <a:r>
              <a:rPr lang="en-GB"/>
              <a:t>examples and case studies from their own history, </a:t>
            </a:r>
          </a:p>
          <a:p>
            <a:pPr marL="715963" lvl="6" indent="-285750">
              <a:buFont typeface="Arial" panose="020B0604020202020204" pitchFamily="34" charset="0"/>
              <a:buChar char="•"/>
            </a:pPr>
            <a:r>
              <a:rPr lang="en-GB"/>
              <a:t>relevant for their region and operational risk profile,</a:t>
            </a:r>
          </a:p>
          <a:p>
            <a:pPr marL="715963" lvl="6" indent="-285750">
              <a:buFont typeface="Arial" panose="020B0604020202020204" pitchFamily="34" charset="0"/>
              <a:buChar char="•"/>
            </a:pPr>
            <a:r>
              <a:rPr lang="en-GB"/>
              <a:t>their own roll-out plans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39430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462890" y="3636134"/>
            <a:ext cx="2239120" cy="1269578"/>
          </a:xfrm>
          <a:prstGeom prst="rect">
            <a:avLst/>
          </a:prstGeom>
          <a:noFill/>
        </p:spPr>
        <p:txBody>
          <a:bodyPr wrap="square" lIns="0" rIns="0" anchor="ctr" anchorCtr="1">
            <a:spAutoFit/>
          </a:bodyPr>
          <a:lstStyle/>
          <a:p>
            <a:pPr>
              <a:spcAft>
                <a:spcPts val="300"/>
              </a:spcAft>
            </a:pPr>
            <a:r>
              <a:rPr lang="en-GB" sz="1400" b="1">
                <a:latin typeface="Aptos" panose="020B0004020202020204" pitchFamily="34" charset="0"/>
              </a:rPr>
              <a:t>Never</a:t>
            </a:r>
            <a:r>
              <a:rPr lang="en-GB" sz="1400">
                <a:latin typeface="Aptos" panose="020B0004020202020204" pitchFamily="34" charset="0"/>
              </a:rPr>
              <a:t> work, or operate vehicles or machinery, while </a:t>
            </a:r>
            <a:r>
              <a:rPr lang="en-GB" sz="1400" b="1">
                <a:latin typeface="Aptos" panose="020B0004020202020204" pitchFamily="34" charset="0"/>
              </a:rPr>
              <a:t>under the influence of drugs or alcohol</a:t>
            </a:r>
          </a:p>
          <a:p>
            <a:pPr>
              <a:spcAft>
                <a:spcPts val="300"/>
              </a:spcAft>
            </a:pP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871646"/>
            <a:ext cx="5259334" cy="1169551"/>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over the counter or prescription medications affect me? (for example, some medications can make you drowsy)</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is my performance affected in other ways?  </a:t>
            </a:r>
            <a:br>
              <a:rPr lang="en-GB" sz="1300">
                <a:effectLst/>
                <a:latin typeface="Arial" panose="020B0604020202020204" pitchFamily="34" charset="0"/>
                <a:ea typeface="Times New Roman" panose="02020603050405020304" pitchFamily="18" charset="0"/>
              </a:rPr>
            </a:br>
            <a:r>
              <a:rPr lang="en-GB" sz="1300">
                <a:effectLst/>
                <a:latin typeface="Arial" panose="020B0604020202020204" pitchFamily="34" charset="0"/>
                <a:ea typeface="Times New Roman" panose="02020603050405020304" pitchFamily="18" charset="0"/>
              </a:rPr>
              <a:t>(e.g. Do I have enough rest time between work, commuting and home responsibilities?)</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402104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462890" y="3691310"/>
            <a:ext cx="2239120" cy="738664"/>
          </a:xfrm>
          <a:prstGeom prst="rect">
            <a:avLst/>
          </a:prstGeom>
          <a:noFill/>
        </p:spPr>
        <p:txBody>
          <a:bodyPr wrap="square" lIns="0" rIns="0" anchor="ctr" anchorCtr="1">
            <a:spAutoFit/>
          </a:bodyPr>
          <a:lstStyle/>
          <a:p>
            <a:pPr>
              <a:spcAft>
                <a:spcPts val="300"/>
              </a:spcAft>
            </a:pPr>
            <a:r>
              <a:rPr lang="en-GB" sz="1400">
                <a:latin typeface="Aptos" panose="020B0004020202020204" pitchFamily="34" charset="0"/>
              </a:rPr>
              <a:t>Always</a:t>
            </a:r>
            <a:r>
              <a:rPr lang="en-GB" sz="1400" b="1">
                <a:latin typeface="Aptos" panose="020B0004020202020204" pitchFamily="34" charset="0"/>
              </a:rPr>
              <a:t> verify isolation </a:t>
            </a:r>
            <a:r>
              <a:rPr lang="en-GB" sz="1400">
                <a:latin typeface="Aptos" panose="020B0004020202020204" pitchFamily="34" charset="0"/>
              </a:rPr>
              <a:t>and</a:t>
            </a:r>
            <a:r>
              <a:rPr lang="en-GB" sz="1400" b="1">
                <a:latin typeface="Aptos" panose="020B0004020202020204" pitchFamily="34" charset="0"/>
              </a:rPr>
              <a:t> zero energy before work begins</a:t>
            </a: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with Electricity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536874"/>
            <a:ext cx="5259334" cy="2154436"/>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are all energy sources?</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Is the equipment to be worked is correctly identified in the isolation plans or drawings?</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Who is responsible for isolating the equipment?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demonstrate the equipment cannot be started?</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verify isolation/zero energy state?</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Who is responsible for safely re-energising?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communicate with my team? </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5643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544906" y="3786891"/>
            <a:ext cx="2239120" cy="523220"/>
          </a:xfrm>
          <a:prstGeom prst="rect">
            <a:avLst/>
          </a:prstGeom>
          <a:noFill/>
        </p:spPr>
        <p:txBody>
          <a:bodyPr wrap="square" lIns="0" rIns="0" anchor="ctr" anchorCtr="1">
            <a:spAutoFit/>
          </a:bodyPr>
          <a:lstStyle/>
          <a:p>
            <a:r>
              <a:rPr lang="en-GB" sz="1400" b="1">
                <a:latin typeface="Aptos" panose="020B0004020202020204" pitchFamily="34" charset="0"/>
              </a:rPr>
              <a:t>Always use fall protection </a:t>
            </a:r>
            <a:r>
              <a:rPr lang="en-GB" sz="1400">
                <a:latin typeface="Aptos" panose="020B0004020202020204" pitchFamily="34" charset="0"/>
              </a:rPr>
              <a:t>when working at height</a:t>
            </a: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at Height</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571476"/>
            <a:ext cx="5259334" cy="2000548"/>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Have we considered other means of accessing the worksite that would remove a working at heigh?</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know my fall protection equipment is certified, inspected, rated and fit for the task?</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know I've correctly adjusted the equipment to fit me?</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recognise approved anchor points, where I am going to tie-off?</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communicate with my team while I'm working at height?</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198500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544906" y="3679169"/>
            <a:ext cx="2239120" cy="738664"/>
          </a:xfrm>
          <a:prstGeom prst="rect">
            <a:avLst/>
          </a:prstGeom>
          <a:noFill/>
        </p:spPr>
        <p:txBody>
          <a:bodyPr wrap="square" lIns="0" rIns="0" anchor="ctr" anchorCtr="1">
            <a:spAutoFit/>
          </a:bodyPr>
          <a:lstStyle/>
          <a:p>
            <a:pPr>
              <a:spcAft>
                <a:spcPts val="300"/>
              </a:spcAft>
            </a:pPr>
            <a:r>
              <a:rPr lang="en-GB" sz="1400" b="1">
                <a:latin typeface="Aptos" panose="020B0004020202020204" pitchFamily="34" charset="0"/>
              </a:rPr>
              <a:t>Always secure </a:t>
            </a:r>
            <a:r>
              <a:rPr lang="en-GB" sz="1400">
                <a:latin typeface="Aptos" panose="020B0004020202020204" pitchFamily="34" charset="0"/>
              </a:rPr>
              <a:t>tools, loose materials and equipment to </a:t>
            </a:r>
            <a:r>
              <a:rPr lang="en-GB" sz="1400" b="1">
                <a:latin typeface="Aptos" panose="020B0004020202020204" pitchFamily="34" charset="0"/>
              </a:rPr>
              <a:t>prevent them from falling</a:t>
            </a: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848475"/>
            <a:ext cx="5259334" cy="1446550"/>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Do we have enough securing wire/lanyards/tethers for all the tools and equipment we need?</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Do we have enough storage boxes, pouches, bags, etc for all materials at height to be securely enclosed?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we identify drop/exclusion zones and control access during work above?</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418239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64331"/>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544906" y="3679169"/>
            <a:ext cx="2239120" cy="738664"/>
          </a:xfrm>
          <a:prstGeom prst="rect">
            <a:avLst/>
          </a:prstGeom>
          <a:noFill/>
        </p:spPr>
        <p:txBody>
          <a:bodyPr wrap="square" lIns="0" rIns="0" anchor="ctr" anchorCtr="1">
            <a:spAutoFit/>
          </a:bodyPr>
          <a:lstStyle/>
          <a:p>
            <a:pPr>
              <a:spcAft>
                <a:spcPts val="300"/>
              </a:spcAft>
            </a:pPr>
            <a:r>
              <a:rPr lang="en-GB" sz="1400" b="1">
                <a:latin typeface="Aptos" panose="020B0004020202020204" pitchFamily="34" charset="0"/>
              </a:rPr>
              <a:t>Never</a:t>
            </a:r>
            <a:r>
              <a:rPr lang="en-GB" sz="1400">
                <a:latin typeface="Aptos" panose="020B0004020202020204" pitchFamily="34" charset="0"/>
              </a:rPr>
              <a:t> place yourself </a:t>
            </a:r>
            <a:r>
              <a:rPr lang="en-GB" sz="1400" b="1">
                <a:latin typeface="Aptos" panose="020B0004020202020204" pitchFamily="34" charset="0"/>
              </a:rPr>
              <a:t>under a suspended load</a:t>
            </a:r>
            <a:r>
              <a:rPr lang="en-GB" sz="1400">
                <a:latin typeface="Aptos" panose="020B0004020202020204" pitchFamily="34" charset="0"/>
              </a:rPr>
              <a:t> during lifting</a:t>
            </a: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2148557"/>
            <a:ext cx="5259334" cy="846386"/>
          </a:xfrm>
          <a:prstGeom prst="rect">
            <a:avLst/>
          </a:prstGeom>
          <a:noFill/>
        </p:spPr>
        <p:txBody>
          <a:bodyPr wrap="square" lIns="0" rIns="0" anchor="ctr" anchorCtr="1">
            <a:spAutoFit/>
          </a:bodyPr>
          <a:lstStyle/>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we adjust the load without going near it/under it? </a:t>
            </a:r>
          </a:p>
          <a:p>
            <a:pPr marL="342900" indent="-342900">
              <a:spcAft>
                <a:spcPts val="600"/>
              </a:spcAft>
              <a:buFont typeface="Arial" panose="020B0604020202020204" pitchFamily="34" charset="0"/>
              <a:buChar char="•"/>
            </a:pPr>
            <a:r>
              <a:rPr lang="en-GB" sz="1300">
                <a:latin typeface="Arial" panose="020B0604020202020204" pitchFamily="34" charset="0"/>
                <a:ea typeface="Times New Roman" panose="02020603050405020304" pitchFamily="18" charset="0"/>
              </a:rPr>
              <a:t>How do I know if a lifting operation is happening at my worksite?</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Are there any SIMOPS?</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293671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64331"/>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544906" y="3786891"/>
            <a:ext cx="2239120" cy="523220"/>
          </a:xfrm>
          <a:prstGeom prst="rect">
            <a:avLst/>
          </a:prstGeom>
          <a:noFill/>
        </p:spPr>
        <p:txBody>
          <a:bodyPr wrap="square" lIns="0" rIns="0" anchor="ctr" anchorCtr="1">
            <a:spAutoFit/>
          </a:bodyPr>
          <a:lstStyle/>
          <a:p>
            <a:pPr>
              <a:spcAft>
                <a:spcPts val="300"/>
              </a:spcAft>
            </a:pPr>
            <a:r>
              <a:rPr lang="en-GB" sz="1400">
                <a:latin typeface="Aptos" panose="020B0004020202020204" pitchFamily="34" charset="0"/>
              </a:rPr>
              <a:t>Always </a:t>
            </a:r>
            <a:r>
              <a:rPr lang="en-GB" sz="1400" b="1">
                <a:latin typeface="Aptos" panose="020B0004020202020204" pitchFamily="34" charset="0"/>
              </a:rPr>
              <a:t>adhere to barriers and exclusion zones</a:t>
            </a:r>
            <a:endParaRPr lang="en-GB" sz="1800" b="1">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2148557"/>
            <a:ext cx="5259334" cy="846386"/>
          </a:xfrm>
          <a:prstGeom prst="rect">
            <a:avLst/>
          </a:prstGeom>
          <a:noFill/>
        </p:spPr>
        <p:txBody>
          <a:bodyPr wrap="square" lIns="0" rIns="0" anchor="ctr" anchorCtr="1">
            <a:spAutoFit/>
          </a:bodyPr>
          <a:lstStyle/>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recognise a barrier or exclusion zone?</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Who can tell me when it's safe to cross?</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are the alternative paths to my destination? </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115678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64331"/>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544906" y="3679169"/>
            <a:ext cx="2239120" cy="738664"/>
          </a:xfrm>
          <a:prstGeom prst="rect">
            <a:avLst/>
          </a:prstGeom>
          <a:noFill/>
        </p:spPr>
        <p:txBody>
          <a:bodyPr wrap="square" lIns="0" rIns="0" anchor="ctr" anchorCtr="1">
            <a:spAutoFit/>
          </a:bodyPr>
          <a:lstStyle/>
          <a:p>
            <a:r>
              <a:rPr lang="en-GB" sz="1400">
                <a:latin typeface="Aptos" panose="020B0004020202020204" pitchFamily="34" charset="0"/>
              </a:rPr>
              <a:t>Only transfer from a vessel when </a:t>
            </a:r>
            <a:r>
              <a:rPr lang="en-GB" sz="1400" b="1">
                <a:latin typeface="Aptos" panose="020B0004020202020204" pitchFamily="34" charset="0"/>
              </a:rPr>
              <a:t>you are ready, and permission is provided</a:t>
            </a:r>
            <a:endParaRPr lang="en-GB" sz="1800" b="1">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Transfer Operations</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733059"/>
            <a:ext cx="5259334" cy="1677382"/>
          </a:xfrm>
          <a:prstGeom prst="rect">
            <a:avLst/>
          </a:prstGeom>
          <a:noFill/>
        </p:spPr>
        <p:txBody>
          <a:bodyPr wrap="square" lIns="0" rIns="0" anchor="ctr" anchorCtr="1">
            <a:spAutoFit/>
          </a:bodyPr>
          <a:lstStyle/>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know I'm ready?</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Am I physically capable to transfer right now?</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signals are we using to communicate?</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Am I secure?</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Is my equipment secure?</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Do I feel safe to transfer?</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218204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6C7C0-C243-076C-2DBB-877668C20A7A}"/>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B68623DE-2F68-34E7-1DE6-37423B22CA96}"/>
              </a:ext>
            </a:extLst>
          </p:cNvPr>
          <p:cNvPicPr>
            <a:picLocks noChangeAspect="1"/>
          </p:cNvPicPr>
          <p:nvPr/>
        </p:nvPicPr>
        <p:blipFill>
          <a:blip r:embed="rId2"/>
          <a:stretch>
            <a:fillRect/>
          </a:stretch>
        </p:blipFill>
        <p:spPr>
          <a:xfrm>
            <a:off x="544906" y="262175"/>
            <a:ext cx="393021" cy="525233"/>
          </a:xfrm>
          <a:prstGeom prst="rect">
            <a:avLst/>
          </a:prstGeom>
        </p:spPr>
      </p:pic>
      <p:sp>
        <p:nvSpPr>
          <p:cNvPr id="6" name="TextBox 5">
            <a:extLst>
              <a:ext uri="{FF2B5EF4-FFF2-40B4-BE49-F238E27FC236}">
                <a16:creationId xmlns:a16="http://schemas.microsoft.com/office/drawing/2014/main" id="{361EF5A2-57B2-288E-B3D7-BA57821407DA}"/>
              </a:ext>
            </a:extLst>
          </p:cNvPr>
          <p:cNvSpPr txBox="1"/>
          <p:nvPr/>
        </p:nvSpPr>
        <p:spPr>
          <a:xfrm>
            <a:off x="613717" y="2771256"/>
            <a:ext cx="6306065" cy="1169551"/>
          </a:xfrm>
          <a:prstGeom prst="rect">
            <a:avLst/>
          </a:prstGeom>
          <a:noFill/>
        </p:spPr>
        <p:txBody>
          <a:bodyPr wrap="square">
            <a:spAutoFit/>
          </a:bodyPr>
          <a:lstStyle/>
          <a:p>
            <a:r>
              <a:rPr lang="en-GB"/>
              <a:t>Alternatively, some incidents shared on </a:t>
            </a:r>
            <a:r>
              <a:rPr lang="en-GB" err="1"/>
              <a:t>ToolBox</a:t>
            </a:r>
            <a:r>
              <a:rPr lang="en-GB"/>
              <a:t> which are relevant:</a:t>
            </a:r>
          </a:p>
          <a:p>
            <a:pPr marL="285750" indent="-285750">
              <a:buFont typeface="Arial" panose="020B0604020202020204" pitchFamily="34" charset="0"/>
              <a:buChar char="•"/>
            </a:pPr>
            <a:r>
              <a:rPr lang="en-GB">
                <a:hlinkClick r:id="rId3"/>
              </a:rPr>
              <a:t>transfer related</a:t>
            </a:r>
            <a:r>
              <a:rPr lang="en-GB"/>
              <a:t> </a:t>
            </a:r>
          </a:p>
          <a:p>
            <a:pPr marL="285750" indent="-285750">
              <a:buFont typeface="Arial" panose="020B0604020202020204" pitchFamily="34" charset="0"/>
              <a:buChar char="•"/>
            </a:pPr>
            <a:r>
              <a:rPr lang="en-GB">
                <a:hlinkClick r:id="rId4"/>
              </a:rPr>
              <a:t>incorrect use of tools and procedures</a:t>
            </a:r>
            <a:endParaRPr lang="en-GB"/>
          </a:p>
          <a:p>
            <a:pPr marL="285750" indent="-285750">
              <a:buFont typeface="Arial" panose="020B0604020202020204" pitchFamily="34" charset="0"/>
              <a:buChar char="•"/>
            </a:pPr>
            <a:r>
              <a:rPr lang="en-GB">
                <a:hlinkClick r:id="rId5"/>
              </a:rPr>
              <a:t>Electrical safety</a:t>
            </a:r>
            <a:endParaRPr lang="en-GB"/>
          </a:p>
          <a:p>
            <a:pPr marL="285750" indent="-285750">
              <a:buFont typeface="Arial" panose="020B0604020202020204" pitchFamily="34" charset="0"/>
              <a:buChar char="•"/>
            </a:pPr>
            <a:r>
              <a:rPr lang="en-GB">
                <a:hlinkClick r:id="rId6"/>
              </a:rPr>
              <a:t>Incident involving davit crane</a:t>
            </a:r>
            <a:endParaRPr lang="en-GB"/>
          </a:p>
        </p:txBody>
      </p:sp>
      <p:sp>
        <p:nvSpPr>
          <p:cNvPr id="7" name="TextBox 18">
            <a:extLst>
              <a:ext uri="{FF2B5EF4-FFF2-40B4-BE49-F238E27FC236}">
                <a16:creationId xmlns:a16="http://schemas.microsoft.com/office/drawing/2014/main" id="{B123203E-CF73-0E14-6C03-C23F02782528}"/>
              </a:ext>
            </a:extLst>
          </p:cNvPr>
          <p:cNvSpPr txBox="1"/>
          <p:nvPr/>
        </p:nvSpPr>
        <p:spPr>
          <a:xfrm>
            <a:off x="462890" y="882934"/>
            <a:ext cx="2239121" cy="369332"/>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Aptos" panose="020B0004020202020204" pitchFamily="34" charset="0"/>
              </a:rPr>
              <a:t>Incident example</a:t>
            </a:r>
          </a:p>
        </p:txBody>
      </p:sp>
      <p:sp>
        <p:nvSpPr>
          <p:cNvPr id="8" name="TextBox 7">
            <a:extLst>
              <a:ext uri="{FF2B5EF4-FFF2-40B4-BE49-F238E27FC236}">
                <a16:creationId xmlns:a16="http://schemas.microsoft.com/office/drawing/2014/main" id="{B68F6F9F-6053-51F3-9408-26C8766A7210}"/>
              </a:ext>
            </a:extLst>
          </p:cNvPr>
          <p:cNvSpPr txBox="1"/>
          <p:nvPr/>
        </p:nvSpPr>
        <p:spPr>
          <a:xfrm>
            <a:off x="1298505" y="1339170"/>
            <a:ext cx="6761172" cy="1298377"/>
          </a:xfrm>
          <a:prstGeom prst="octagon">
            <a:avLst/>
          </a:prstGeom>
        </p:spPr>
        <p:style>
          <a:lnRef idx="2">
            <a:schemeClr val="dk1"/>
          </a:lnRef>
          <a:fillRef idx="1">
            <a:schemeClr val="lt1"/>
          </a:fillRef>
          <a:effectRef idx="0">
            <a:schemeClr val="dk1"/>
          </a:effectRef>
          <a:fontRef idx="minor">
            <a:schemeClr val="dk1"/>
          </a:fontRef>
        </p:style>
        <p:txBody>
          <a:bodyPr wrap="square" lIns="0" rIns="0" anchor="ctr" anchorCtr="1">
            <a:spAutoFit/>
          </a:bodyPr>
          <a:lstStyle/>
          <a:p>
            <a:r>
              <a:rPr lang="en-GB" sz="1800" b="1">
                <a:latin typeface="Aptos" panose="020B0004020202020204" pitchFamily="34" charset="0"/>
              </a:rPr>
              <a:t>Use an example from your own company history and discuss how the could have been rules applied and prevented it, prevented escalation</a:t>
            </a:r>
          </a:p>
        </p:txBody>
      </p:sp>
    </p:spTree>
    <p:extLst>
      <p:ext uri="{BB962C8B-B14F-4D97-AF65-F5344CB8AC3E}">
        <p14:creationId xmlns:p14="http://schemas.microsoft.com/office/powerpoint/2010/main" val="16664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E8AF49-6886-D535-7E2F-997C62B3BF3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4" name="Picture 3" descr="A logo with a letter and a logo&#10;&#10;Description automatically generated">
            <a:extLst>
              <a:ext uri="{FF2B5EF4-FFF2-40B4-BE49-F238E27FC236}">
                <a16:creationId xmlns:a16="http://schemas.microsoft.com/office/drawing/2014/main" id="{57D53EF7-E417-A791-4DB1-932D1B7CA78E}"/>
              </a:ext>
            </a:extLst>
          </p:cNvPr>
          <p:cNvPicPr>
            <a:picLocks noChangeAspect="1"/>
          </p:cNvPicPr>
          <p:nvPr/>
        </p:nvPicPr>
        <p:blipFill>
          <a:blip r:embed="rId2"/>
          <a:stretch>
            <a:fillRect/>
          </a:stretch>
        </p:blipFill>
        <p:spPr>
          <a:xfrm>
            <a:off x="544906" y="262175"/>
            <a:ext cx="393021" cy="525233"/>
          </a:xfrm>
          <a:prstGeom prst="rect">
            <a:avLst/>
          </a:prstGeom>
        </p:spPr>
      </p:pic>
      <p:sp>
        <p:nvSpPr>
          <p:cNvPr id="5" name="TextBox 18">
            <a:extLst>
              <a:ext uri="{FF2B5EF4-FFF2-40B4-BE49-F238E27FC236}">
                <a16:creationId xmlns:a16="http://schemas.microsoft.com/office/drawing/2014/main" id="{6D56B9BE-4BF4-05DE-F72B-312F5AC83B6D}"/>
              </a:ext>
            </a:extLst>
          </p:cNvPr>
          <p:cNvSpPr txBox="1"/>
          <p:nvPr/>
        </p:nvSpPr>
        <p:spPr>
          <a:xfrm>
            <a:off x="462890" y="877562"/>
            <a:ext cx="4809326" cy="369332"/>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Aptos" panose="020B0004020202020204" pitchFamily="34" charset="0"/>
              </a:rPr>
              <a:t>What is expected of us? Our roll-out plan</a:t>
            </a:r>
          </a:p>
        </p:txBody>
      </p:sp>
      <p:sp>
        <p:nvSpPr>
          <p:cNvPr id="6" name="TextBox 5">
            <a:extLst>
              <a:ext uri="{FF2B5EF4-FFF2-40B4-BE49-F238E27FC236}">
                <a16:creationId xmlns:a16="http://schemas.microsoft.com/office/drawing/2014/main" id="{53B3F136-0F3E-65C6-E959-F13E8A81C737}"/>
              </a:ext>
            </a:extLst>
          </p:cNvPr>
          <p:cNvSpPr txBox="1"/>
          <p:nvPr/>
        </p:nvSpPr>
        <p:spPr>
          <a:xfrm>
            <a:off x="1249079" y="1607807"/>
            <a:ext cx="6761172" cy="3245941"/>
          </a:xfrm>
          <a:prstGeom prst="octagon">
            <a:avLst/>
          </a:prstGeom>
        </p:spPr>
        <p:style>
          <a:lnRef idx="2">
            <a:schemeClr val="dk1"/>
          </a:lnRef>
          <a:fillRef idx="1">
            <a:schemeClr val="lt1"/>
          </a:fillRef>
          <a:effectRef idx="0">
            <a:schemeClr val="dk1"/>
          </a:effectRef>
          <a:fontRef idx="minor">
            <a:schemeClr val="dk1"/>
          </a:fontRef>
        </p:style>
        <p:txBody>
          <a:bodyPr wrap="square" lIns="0" rIns="0" anchor="ctr" anchorCtr="1">
            <a:spAutoFit/>
          </a:bodyPr>
          <a:lstStyle/>
          <a:p>
            <a:r>
              <a:rPr lang="en-GB" sz="1800"/>
              <a:t>Organisations should describe their roll-out plan and what is expected for the specific audience the presentation is being addressed to – e.g. leaders, supervisors, HSE teams should have different roles and responsibilities.</a:t>
            </a:r>
          </a:p>
          <a:p>
            <a:endParaRPr lang="en-GB" sz="1800"/>
          </a:p>
          <a:p>
            <a:r>
              <a:rPr lang="en-GB" sz="1800"/>
              <a:t>Section 3.3 of the G+ implementation guidance offers some general steps for launch and on-going focus. </a:t>
            </a:r>
          </a:p>
        </p:txBody>
      </p:sp>
    </p:spTree>
    <p:extLst>
      <p:ext uri="{BB962C8B-B14F-4D97-AF65-F5344CB8AC3E}">
        <p14:creationId xmlns:p14="http://schemas.microsoft.com/office/powerpoint/2010/main" val="245143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3FF43-8899-2097-64A5-A48B5AA168ED}"/>
            </a:ext>
          </a:extLst>
        </p:cNvPr>
        <p:cNvGrpSpPr/>
        <p:nvPr/>
      </p:nvGrpSpPr>
      <p:grpSpPr>
        <a:xfrm>
          <a:off x="0" y="0"/>
          <a:ext cx="0" cy="0"/>
          <a:chOff x="0" y="0"/>
          <a:chExt cx="0" cy="0"/>
        </a:xfrm>
      </p:grpSpPr>
      <p:sp>
        <p:nvSpPr>
          <p:cNvPr id="3" name="TextBox 36">
            <a:extLst>
              <a:ext uri="{FF2B5EF4-FFF2-40B4-BE49-F238E27FC236}">
                <a16:creationId xmlns:a16="http://schemas.microsoft.com/office/drawing/2014/main" id="{91F9CD41-41F3-295C-BDD4-04F339DFDBFD}"/>
              </a:ext>
            </a:extLst>
          </p:cNvPr>
          <p:cNvSpPr txBox="1"/>
          <p:nvPr/>
        </p:nvSpPr>
        <p:spPr>
          <a:xfrm>
            <a:off x="999865" y="1443078"/>
            <a:ext cx="2671643" cy="2339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s-ES" sz="1000" dirty="0">
                <a:latin typeface="Aptos" panose="020B0004020202020204" pitchFamily="34" charset="0"/>
              </a:rPr>
              <a:t>Asegúrese siempre de establecer los planes y permisos necesarios antes de comenzar un trabajo</a:t>
            </a:r>
          </a:p>
          <a:p>
            <a:pPr>
              <a:spcAft>
                <a:spcPts val="300"/>
              </a:spcAft>
            </a:pPr>
            <a:endParaRPr lang="en-GB" sz="1100" dirty="0">
              <a:latin typeface="Aptos" panose="020B0004020202020204" pitchFamily="34" charset="0"/>
            </a:endParaRPr>
          </a:p>
          <a:p>
            <a:pPr>
              <a:spcAft>
                <a:spcPts val="300"/>
              </a:spcAft>
            </a:pPr>
            <a:r>
              <a:rPr lang="es-ES" sz="1000" dirty="0">
                <a:latin typeface="Aptos" panose="020B0004020202020204" pitchFamily="34" charset="0"/>
              </a:rPr>
              <a:t>Utilice siempre herramientas y equipos que sean adecuados para el fin previsto</a:t>
            </a:r>
          </a:p>
          <a:p>
            <a:pPr>
              <a:spcAft>
                <a:spcPts val="300"/>
              </a:spcAft>
            </a:pPr>
            <a:endParaRPr lang="en-GB" sz="1000" dirty="0">
              <a:latin typeface="Aptos" panose="020B0004020202020204" pitchFamily="34" charset="0"/>
            </a:endParaRPr>
          </a:p>
          <a:p>
            <a:pPr>
              <a:spcAft>
                <a:spcPts val="300"/>
              </a:spcAft>
            </a:pPr>
            <a:r>
              <a:rPr lang="es-ES" sz="1000" dirty="0">
                <a:latin typeface="Aptos" panose="020B0004020202020204" pitchFamily="34" charset="0"/>
              </a:rPr>
              <a:t>Nunca realice ningún trabajo a menos que haya sido formado y evaluado para ello</a:t>
            </a:r>
          </a:p>
          <a:p>
            <a:pPr>
              <a:spcAft>
                <a:spcPts val="300"/>
              </a:spcAft>
            </a:pPr>
            <a:endParaRPr lang="en-GB" sz="1000" dirty="0">
              <a:latin typeface="Aptos" panose="020B0004020202020204" pitchFamily="34" charset="0"/>
            </a:endParaRPr>
          </a:p>
          <a:p>
            <a:pPr>
              <a:spcAft>
                <a:spcPts val="300"/>
              </a:spcAft>
            </a:pPr>
            <a:r>
              <a:rPr lang="es-ES" sz="1000" dirty="0">
                <a:latin typeface="Aptos" panose="020B0004020202020204" pitchFamily="34" charset="0"/>
              </a:rPr>
              <a:t>Nunca opere ni trabaje con vehículos o maquinaria bajo la influencia de las drogas o del alcohol</a:t>
            </a:r>
          </a:p>
        </p:txBody>
      </p:sp>
      <p:pic>
        <p:nvPicPr>
          <p:cNvPr id="7" name="Picture 6">
            <a:extLst>
              <a:ext uri="{FF2B5EF4-FFF2-40B4-BE49-F238E27FC236}">
                <a16:creationId xmlns:a16="http://schemas.microsoft.com/office/drawing/2014/main" id="{301F87D7-8DD2-8D34-8A42-6AD7F58541D5}"/>
              </a:ext>
            </a:extLst>
          </p:cNvPr>
          <p:cNvPicPr>
            <a:picLocks noChangeAspect="1"/>
          </p:cNvPicPr>
          <p:nvPr/>
        </p:nvPicPr>
        <p:blipFill>
          <a:blip r:embed="rId2"/>
          <a:srcRect/>
          <a:stretch/>
        </p:blipFill>
        <p:spPr>
          <a:xfrm>
            <a:off x="419508" y="1453075"/>
            <a:ext cx="507376" cy="507376"/>
          </a:xfrm>
          <a:prstGeom prst="rect">
            <a:avLst/>
          </a:prstGeom>
          <a:noFill/>
        </p:spPr>
      </p:pic>
      <p:sp>
        <p:nvSpPr>
          <p:cNvPr id="10" name="TextBox 18">
            <a:extLst>
              <a:ext uri="{FF2B5EF4-FFF2-40B4-BE49-F238E27FC236}">
                <a16:creationId xmlns:a16="http://schemas.microsoft.com/office/drawing/2014/main" id="{FE6AC524-6888-B7DE-34CC-476367ADE068}"/>
              </a:ext>
            </a:extLst>
          </p:cNvPr>
          <p:cNvSpPr txBox="1"/>
          <p:nvPr/>
        </p:nvSpPr>
        <p:spPr>
          <a:xfrm>
            <a:off x="462890" y="980298"/>
            <a:ext cx="3279059"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1" name="TextBox 19">
            <a:extLst>
              <a:ext uri="{FF2B5EF4-FFF2-40B4-BE49-F238E27FC236}">
                <a16:creationId xmlns:a16="http://schemas.microsoft.com/office/drawing/2014/main" id="{CEB1F077-9144-7F52-E5E9-B069B735324F}"/>
              </a:ext>
            </a:extLst>
          </p:cNvPr>
          <p:cNvSpPr txBox="1"/>
          <p:nvPr/>
        </p:nvSpPr>
        <p:spPr>
          <a:xfrm>
            <a:off x="4925865" y="980298"/>
            <a:ext cx="3298082"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at Height</a:t>
            </a:r>
          </a:p>
        </p:txBody>
      </p:sp>
      <p:sp>
        <p:nvSpPr>
          <p:cNvPr id="12" name="TextBox 20">
            <a:extLst>
              <a:ext uri="{FF2B5EF4-FFF2-40B4-BE49-F238E27FC236}">
                <a16:creationId xmlns:a16="http://schemas.microsoft.com/office/drawing/2014/main" id="{49E52CE8-F44F-698D-90E4-D45252773377}"/>
              </a:ext>
            </a:extLst>
          </p:cNvPr>
          <p:cNvSpPr txBox="1"/>
          <p:nvPr/>
        </p:nvSpPr>
        <p:spPr>
          <a:xfrm>
            <a:off x="426078" y="3947180"/>
            <a:ext cx="3281393"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with Electricity</a:t>
            </a:r>
          </a:p>
        </p:txBody>
      </p:sp>
      <p:sp>
        <p:nvSpPr>
          <p:cNvPr id="13" name="TextBox 21">
            <a:extLst>
              <a:ext uri="{FF2B5EF4-FFF2-40B4-BE49-F238E27FC236}">
                <a16:creationId xmlns:a16="http://schemas.microsoft.com/office/drawing/2014/main" id="{5C61B2C7-FD20-53D5-AB40-50DF7A81F840}"/>
              </a:ext>
            </a:extLst>
          </p:cNvPr>
          <p:cNvSpPr txBox="1"/>
          <p:nvPr/>
        </p:nvSpPr>
        <p:spPr>
          <a:xfrm>
            <a:off x="4945491" y="1906857"/>
            <a:ext cx="326126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4" name="TextBox 37">
            <a:extLst>
              <a:ext uri="{FF2B5EF4-FFF2-40B4-BE49-F238E27FC236}">
                <a16:creationId xmlns:a16="http://schemas.microsoft.com/office/drawing/2014/main" id="{DC3C28EA-516A-8173-11E2-D39285CC5B44}"/>
              </a:ext>
            </a:extLst>
          </p:cNvPr>
          <p:cNvSpPr txBox="1"/>
          <p:nvPr/>
        </p:nvSpPr>
        <p:spPr>
          <a:xfrm>
            <a:off x="1033493" y="4412384"/>
            <a:ext cx="26716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latin typeface="Orsted Sans" panose="00000500000000000000" pitchFamily="50" charset="0"/>
              </a:rPr>
              <a:t>Verifique siempre el aislamiento y la energía cero antes de iniciar el trabajo</a:t>
            </a:r>
          </a:p>
        </p:txBody>
      </p:sp>
      <p:sp>
        <p:nvSpPr>
          <p:cNvPr id="15" name="TextBox 38">
            <a:extLst>
              <a:ext uri="{FF2B5EF4-FFF2-40B4-BE49-F238E27FC236}">
                <a16:creationId xmlns:a16="http://schemas.microsoft.com/office/drawing/2014/main" id="{60040A85-1E99-9F23-2ABF-B29CB79DA0E2}"/>
              </a:ext>
            </a:extLst>
          </p:cNvPr>
          <p:cNvSpPr txBox="1"/>
          <p:nvPr/>
        </p:nvSpPr>
        <p:spPr>
          <a:xfrm>
            <a:off x="4997462" y="3950077"/>
            <a:ext cx="322648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latin typeface="Aptos" panose="020B0004020202020204" pitchFamily="34" charset="0"/>
              </a:rPr>
              <a:t>Transfer Operations</a:t>
            </a:r>
          </a:p>
        </p:txBody>
      </p:sp>
      <p:sp>
        <p:nvSpPr>
          <p:cNvPr id="16" name="TextBox 40">
            <a:extLst>
              <a:ext uri="{FF2B5EF4-FFF2-40B4-BE49-F238E27FC236}">
                <a16:creationId xmlns:a16="http://schemas.microsoft.com/office/drawing/2014/main" id="{D78590F6-B828-4975-2599-ACBA46A44878}"/>
              </a:ext>
            </a:extLst>
          </p:cNvPr>
          <p:cNvSpPr txBox="1"/>
          <p:nvPr/>
        </p:nvSpPr>
        <p:spPr>
          <a:xfrm>
            <a:off x="5472494" y="2286848"/>
            <a:ext cx="281581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s-ES" sz="1000" dirty="0">
                <a:latin typeface="Aptos" panose="020B0004020202020204" pitchFamily="34" charset="0"/>
              </a:rPr>
              <a:t>Asegure siempre las herramientas, los materiales sueltos y los equipos para evitar que se caigan</a:t>
            </a:r>
          </a:p>
          <a:p>
            <a:endParaRPr lang="en-GB" sz="1000" dirty="0">
              <a:latin typeface="Aptos" panose="020B0004020202020204" pitchFamily="34" charset="0"/>
            </a:endParaRPr>
          </a:p>
          <a:p>
            <a:pPr>
              <a:spcAft>
                <a:spcPts val="300"/>
              </a:spcAft>
            </a:pPr>
            <a:r>
              <a:rPr lang="es-ES" sz="1000" dirty="0">
                <a:latin typeface="Aptos" panose="020B0004020202020204" pitchFamily="34" charset="0"/>
              </a:rPr>
              <a:t>No se coloque nunca debajo de una carga suspendida durante la elevación</a:t>
            </a:r>
          </a:p>
          <a:p>
            <a:pPr>
              <a:spcAft>
                <a:spcPts val="300"/>
              </a:spcAft>
            </a:pPr>
            <a:endParaRPr lang="en-GB" sz="1000" dirty="0">
              <a:latin typeface="Aptos" panose="020B0004020202020204" pitchFamily="34" charset="0"/>
            </a:endParaRPr>
          </a:p>
          <a:p>
            <a:pPr>
              <a:spcAft>
                <a:spcPts val="300"/>
              </a:spcAft>
            </a:pPr>
            <a:r>
              <a:rPr lang="es-ES" sz="1000" dirty="0">
                <a:latin typeface="Aptos" panose="020B0004020202020204" pitchFamily="34" charset="0"/>
              </a:rPr>
              <a:t>Respete siempre las barreras y zonas de exclusión</a:t>
            </a:r>
          </a:p>
        </p:txBody>
      </p:sp>
      <p:sp>
        <p:nvSpPr>
          <p:cNvPr id="17" name="TextBox 41">
            <a:extLst>
              <a:ext uri="{FF2B5EF4-FFF2-40B4-BE49-F238E27FC236}">
                <a16:creationId xmlns:a16="http://schemas.microsoft.com/office/drawing/2014/main" id="{6887D369-E402-E9D1-6660-C8BB6F568399}"/>
              </a:ext>
            </a:extLst>
          </p:cNvPr>
          <p:cNvSpPr txBox="1"/>
          <p:nvPr/>
        </p:nvSpPr>
        <p:spPr>
          <a:xfrm>
            <a:off x="5526935" y="1407640"/>
            <a:ext cx="266590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latin typeface="Aptos" panose="020B0004020202020204" pitchFamily="34" charset="0"/>
              </a:rPr>
              <a:t>Cuando realice trabajos en altura, utilice siempre protección anticaídas</a:t>
            </a:r>
          </a:p>
        </p:txBody>
      </p:sp>
      <p:sp>
        <p:nvSpPr>
          <p:cNvPr id="51" name="TextBox 39">
            <a:extLst>
              <a:ext uri="{FF2B5EF4-FFF2-40B4-BE49-F238E27FC236}">
                <a16:creationId xmlns:a16="http://schemas.microsoft.com/office/drawing/2014/main" id="{49C8F5F1-0445-0464-1241-673C145F1A88}"/>
              </a:ext>
            </a:extLst>
          </p:cNvPr>
          <p:cNvSpPr txBox="1"/>
          <p:nvPr/>
        </p:nvSpPr>
        <p:spPr>
          <a:xfrm>
            <a:off x="5535113" y="4332498"/>
            <a:ext cx="267164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latin typeface="Aptos" panose="020B0004020202020204" pitchFamily="34" charset="0"/>
              </a:rPr>
              <a:t>Trasládese desde un buque únicamente cuando esté listo y se haya concedido el permiso</a:t>
            </a:r>
          </a:p>
        </p:txBody>
      </p:sp>
      <p:sp>
        <p:nvSpPr>
          <p:cNvPr id="56" name="TextBox 55">
            <a:extLst>
              <a:ext uri="{FF2B5EF4-FFF2-40B4-BE49-F238E27FC236}">
                <a16:creationId xmlns:a16="http://schemas.microsoft.com/office/drawing/2014/main" id="{CD363AA9-EB39-56FF-5D55-E2AC56D96761}"/>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dirty="0">
                <a:solidFill>
                  <a:schemeClr val="bg1"/>
                </a:solidFill>
                <a:latin typeface="Times New Roman" panose="02020603050405020304" pitchFamily="18" charset="0"/>
                <a:cs typeface="Times New Roman" panose="02020603050405020304" pitchFamily="18" charset="0"/>
              </a:rPr>
              <a:t>Lifesaving rules </a:t>
            </a:r>
            <a:r>
              <a:rPr lang="en-GB" b="1" dirty="0">
                <a:solidFill>
                  <a:schemeClr val="bg1"/>
                </a:solidFill>
                <a:latin typeface="Times New Roman" panose="02020603050405020304" pitchFamily="18" charset="0"/>
                <a:cs typeface="Times New Roman" panose="02020603050405020304" pitchFamily="18" charset="0"/>
              </a:rPr>
              <a:t>for the offshore wind industry – SPANISH TRANSLATION</a:t>
            </a:r>
            <a:endParaRPr lang="en-GB" sz="2000" dirty="0">
              <a:solidFill>
                <a:schemeClr val="bg1"/>
              </a:solidFill>
            </a:endParaRPr>
          </a:p>
        </p:txBody>
      </p:sp>
      <p:pic>
        <p:nvPicPr>
          <p:cNvPr id="57" name="Picture 56" descr="A logo with a letter and a logo&#10;&#10;Description automatically generated">
            <a:extLst>
              <a:ext uri="{FF2B5EF4-FFF2-40B4-BE49-F238E27FC236}">
                <a16:creationId xmlns:a16="http://schemas.microsoft.com/office/drawing/2014/main" id="{121D5DB3-5C5F-9274-98AE-34A4A71923DD}"/>
              </a:ext>
            </a:extLst>
          </p:cNvPr>
          <p:cNvPicPr>
            <a:picLocks noChangeAspect="1"/>
          </p:cNvPicPr>
          <p:nvPr/>
        </p:nvPicPr>
        <p:blipFill>
          <a:blip r:embed="rId3"/>
          <a:stretch>
            <a:fillRect/>
          </a:stretch>
        </p:blipFill>
        <p:spPr>
          <a:xfrm>
            <a:off x="544906" y="262175"/>
            <a:ext cx="393021" cy="525233"/>
          </a:xfrm>
          <a:prstGeom prst="rect">
            <a:avLst/>
          </a:prstGeom>
        </p:spPr>
      </p:pic>
      <p:pic>
        <p:nvPicPr>
          <p:cNvPr id="58" name="Picture 57">
            <a:extLst>
              <a:ext uri="{FF2B5EF4-FFF2-40B4-BE49-F238E27FC236}">
                <a16:creationId xmlns:a16="http://schemas.microsoft.com/office/drawing/2014/main" id="{065EDF22-5321-5809-7AAA-229F44114913}"/>
              </a:ext>
            </a:extLst>
          </p:cNvPr>
          <p:cNvPicPr>
            <a:picLocks noChangeAspect="1"/>
          </p:cNvPicPr>
          <p:nvPr/>
        </p:nvPicPr>
        <p:blipFill>
          <a:blip r:embed="rId4"/>
          <a:srcRect/>
          <a:stretch/>
        </p:blipFill>
        <p:spPr>
          <a:xfrm>
            <a:off x="419508" y="2067414"/>
            <a:ext cx="507376" cy="507376"/>
          </a:xfrm>
          <a:prstGeom prst="rect">
            <a:avLst/>
          </a:prstGeom>
          <a:noFill/>
        </p:spPr>
      </p:pic>
      <p:pic>
        <p:nvPicPr>
          <p:cNvPr id="59" name="Picture 58">
            <a:extLst>
              <a:ext uri="{FF2B5EF4-FFF2-40B4-BE49-F238E27FC236}">
                <a16:creationId xmlns:a16="http://schemas.microsoft.com/office/drawing/2014/main" id="{F05DA9FD-AA3F-6065-6038-8B9BE500BFFC}"/>
              </a:ext>
            </a:extLst>
          </p:cNvPr>
          <p:cNvPicPr>
            <a:picLocks noChangeAspect="1"/>
          </p:cNvPicPr>
          <p:nvPr/>
        </p:nvPicPr>
        <p:blipFill>
          <a:blip r:embed="rId5"/>
          <a:srcRect/>
          <a:stretch/>
        </p:blipFill>
        <p:spPr>
          <a:xfrm>
            <a:off x="419508" y="2620249"/>
            <a:ext cx="507376" cy="507376"/>
          </a:xfrm>
          <a:prstGeom prst="rect">
            <a:avLst/>
          </a:prstGeom>
          <a:noFill/>
        </p:spPr>
      </p:pic>
      <p:pic>
        <p:nvPicPr>
          <p:cNvPr id="60" name="Picture 59">
            <a:extLst>
              <a:ext uri="{FF2B5EF4-FFF2-40B4-BE49-F238E27FC236}">
                <a16:creationId xmlns:a16="http://schemas.microsoft.com/office/drawing/2014/main" id="{6E494354-ED45-263B-C047-8E2805950250}"/>
              </a:ext>
            </a:extLst>
          </p:cNvPr>
          <p:cNvPicPr>
            <a:picLocks noChangeAspect="1"/>
          </p:cNvPicPr>
          <p:nvPr/>
        </p:nvPicPr>
        <p:blipFill>
          <a:blip r:embed="rId6"/>
          <a:srcRect/>
          <a:stretch/>
        </p:blipFill>
        <p:spPr>
          <a:xfrm>
            <a:off x="443723" y="3210856"/>
            <a:ext cx="507376" cy="507376"/>
          </a:xfrm>
          <a:prstGeom prst="rect">
            <a:avLst/>
          </a:prstGeom>
          <a:noFill/>
        </p:spPr>
      </p:pic>
      <p:pic>
        <p:nvPicPr>
          <p:cNvPr id="61" name="Picture 60">
            <a:extLst>
              <a:ext uri="{FF2B5EF4-FFF2-40B4-BE49-F238E27FC236}">
                <a16:creationId xmlns:a16="http://schemas.microsoft.com/office/drawing/2014/main" id="{6D64B902-399D-4DF8-8C5B-4C14C5A298AE}"/>
              </a:ext>
            </a:extLst>
          </p:cNvPr>
          <p:cNvPicPr>
            <a:picLocks noChangeAspect="1"/>
          </p:cNvPicPr>
          <p:nvPr/>
        </p:nvPicPr>
        <p:blipFill>
          <a:blip r:embed="rId7"/>
          <a:srcRect/>
          <a:stretch/>
        </p:blipFill>
        <p:spPr>
          <a:xfrm>
            <a:off x="419508" y="4361920"/>
            <a:ext cx="507376" cy="507376"/>
          </a:xfrm>
          <a:prstGeom prst="rect">
            <a:avLst/>
          </a:prstGeom>
          <a:noFill/>
        </p:spPr>
      </p:pic>
      <p:pic>
        <p:nvPicPr>
          <p:cNvPr id="62" name="Picture 61">
            <a:extLst>
              <a:ext uri="{FF2B5EF4-FFF2-40B4-BE49-F238E27FC236}">
                <a16:creationId xmlns:a16="http://schemas.microsoft.com/office/drawing/2014/main" id="{9707C1DD-EE5A-9949-643D-3F77CDA4F823}"/>
              </a:ext>
            </a:extLst>
          </p:cNvPr>
          <p:cNvPicPr>
            <a:picLocks noChangeAspect="1"/>
          </p:cNvPicPr>
          <p:nvPr/>
        </p:nvPicPr>
        <p:blipFill>
          <a:blip r:embed="rId8"/>
          <a:srcRect/>
          <a:stretch/>
        </p:blipFill>
        <p:spPr>
          <a:xfrm>
            <a:off x="4925864" y="1354007"/>
            <a:ext cx="507376" cy="507376"/>
          </a:xfrm>
          <a:prstGeom prst="rect">
            <a:avLst/>
          </a:prstGeom>
          <a:noFill/>
        </p:spPr>
      </p:pic>
      <p:pic>
        <p:nvPicPr>
          <p:cNvPr id="63" name="Picture 62">
            <a:extLst>
              <a:ext uri="{FF2B5EF4-FFF2-40B4-BE49-F238E27FC236}">
                <a16:creationId xmlns:a16="http://schemas.microsoft.com/office/drawing/2014/main" id="{5B82DDC8-8868-DA19-E813-64C9CB3B8EF7}"/>
              </a:ext>
            </a:extLst>
          </p:cNvPr>
          <p:cNvPicPr>
            <a:picLocks noChangeAspect="1"/>
          </p:cNvPicPr>
          <p:nvPr/>
        </p:nvPicPr>
        <p:blipFill>
          <a:blip r:embed="rId9"/>
          <a:srcRect/>
          <a:stretch/>
        </p:blipFill>
        <p:spPr>
          <a:xfrm>
            <a:off x="4966221" y="2274397"/>
            <a:ext cx="507376" cy="507376"/>
          </a:xfrm>
          <a:prstGeom prst="rect">
            <a:avLst/>
          </a:prstGeom>
          <a:noFill/>
        </p:spPr>
      </p:pic>
      <p:pic>
        <p:nvPicPr>
          <p:cNvPr id="64" name="Picture 63">
            <a:extLst>
              <a:ext uri="{FF2B5EF4-FFF2-40B4-BE49-F238E27FC236}">
                <a16:creationId xmlns:a16="http://schemas.microsoft.com/office/drawing/2014/main" id="{C65B60B5-E370-D9FC-6815-4A539D6BDC96}"/>
              </a:ext>
            </a:extLst>
          </p:cNvPr>
          <p:cNvPicPr>
            <a:picLocks noChangeAspect="1"/>
          </p:cNvPicPr>
          <p:nvPr/>
        </p:nvPicPr>
        <p:blipFill>
          <a:blip r:embed="rId10"/>
          <a:srcRect/>
          <a:stretch/>
        </p:blipFill>
        <p:spPr>
          <a:xfrm>
            <a:off x="4945491" y="2889669"/>
            <a:ext cx="507376" cy="507376"/>
          </a:xfrm>
          <a:prstGeom prst="rect">
            <a:avLst/>
          </a:prstGeom>
          <a:noFill/>
        </p:spPr>
      </p:pic>
      <p:pic>
        <p:nvPicPr>
          <p:cNvPr id="65" name="Picture 64">
            <a:extLst>
              <a:ext uri="{FF2B5EF4-FFF2-40B4-BE49-F238E27FC236}">
                <a16:creationId xmlns:a16="http://schemas.microsoft.com/office/drawing/2014/main" id="{1131D6C0-3FA4-8127-3221-36A78CE7AF84}"/>
              </a:ext>
            </a:extLst>
          </p:cNvPr>
          <p:cNvPicPr>
            <a:picLocks noChangeAspect="1"/>
          </p:cNvPicPr>
          <p:nvPr/>
        </p:nvPicPr>
        <p:blipFill>
          <a:blip r:embed="rId11"/>
          <a:srcRect/>
          <a:stretch/>
        </p:blipFill>
        <p:spPr>
          <a:xfrm>
            <a:off x="4965118" y="3433783"/>
            <a:ext cx="507376" cy="507376"/>
          </a:xfrm>
          <a:prstGeom prst="rect">
            <a:avLst/>
          </a:prstGeom>
          <a:noFill/>
        </p:spPr>
      </p:pic>
      <p:pic>
        <p:nvPicPr>
          <p:cNvPr id="66" name="Picture 65">
            <a:extLst>
              <a:ext uri="{FF2B5EF4-FFF2-40B4-BE49-F238E27FC236}">
                <a16:creationId xmlns:a16="http://schemas.microsoft.com/office/drawing/2014/main" id="{7261D814-01D5-7547-C014-0B9A0A2A273E}"/>
              </a:ext>
            </a:extLst>
          </p:cNvPr>
          <p:cNvPicPr>
            <a:picLocks noChangeAspect="1"/>
          </p:cNvPicPr>
          <p:nvPr/>
        </p:nvPicPr>
        <p:blipFill>
          <a:blip r:embed="rId12"/>
          <a:srcRect/>
          <a:stretch/>
        </p:blipFill>
        <p:spPr>
          <a:xfrm>
            <a:off x="4974530" y="4331330"/>
            <a:ext cx="507376" cy="507376"/>
          </a:xfrm>
          <a:prstGeom prst="rect">
            <a:avLst/>
          </a:prstGeom>
          <a:noFill/>
        </p:spPr>
      </p:pic>
    </p:spTree>
    <p:extLst>
      <p:ext uri="{BB962C8B-B14F-4D97-AF65-F5344CB8AC3E}">
        <p14:creationId xmlns:p14="http://schemas.microsoft.com/office/powerpoint/2010/main" val="1436483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 name="Title 3">
            <a:extLst>
              <a:ext uri="{FF2B5EF4-FFF2-40B4-BE49-F238E27FC236}">
                <a16:creationId xmlns:a16="http://schemas.microsoft.com/office/drawing/2014/main" id="{7236B8D1-7970-F625-BDBD-4F2569FFA73C}"/>
              </a:ext>
            </a:extLst>
          </p:cNvPr>
          <p:cNvSpPr>
            <a:spLocks noGrp="1"/>
          </p:cNvSpPr>
          <p:nvPr>
            <p:ph type="ctrTitle"/>
          </p:nvPr>
        </p:nvSpPr>
        <p:spPr/>
        <p:txBody>
          <a:bodyPr>
            <a:noAutofit/>
          </a:bodyPr>
          <a:lstStyle/>
          <a:p>
            <a:pPr>
              <a:lnSpc>
                <a:spcPct val="80000"/>
              </a:lnSpc>
            </a:pPr>
            <a:r>
              <a:rPr lang="en-GB" sz="3200" b="1">
                <a:latin typeface="Times New Roman" panose="02020603050405020304" pitchFamily="18" charset="0"/>
                <a:cs typeface="Times New Roman" panose="02020603050405020304" pitchFamily="18" charset="0"/>
              </a:rPr>
              <a:t>G+ Lifesaving rules</a:t>
            </a:r>
            <a:br>
              <a:rPr lang="en-GB" sz="3200" b="1">
                <a:latin typeface="Times New Roman" panose="02020603050405020304" pitchFamily="18" charset="0"/>
                <a:cs typeface="Times New Roman" panose="02020603050405020304" pitchFamily="18" charset="0"/>
              </a:rPr>
            </a:br>
            <a:r>
              <a:rPr lang="en-GB" sz="2400" i="1"/>
              <a:t>Clear and s</a:t>
            </a:r>
            <a:r>
              <a:rPr lang="en-GB" sz="2400" b="1" i="1">
                <a:latin typeface="Times New Roman" panose="02020603050405020304" pitchFamily="18" charset="0"/>
                <a:cs typeface="Times New Roman" panose="02020603050405020304" pitchFamily="18" charset="0"/>
              </a:rPr>
              <a:t>imple actions to protec</a:t>
            </a:r>
            <a:r>
              <a:rPr lang="en-GB" sz="2400" i="1"/>
              <a:t>t our globally expanding frontline</a:t>
            </a:r>
            <a:endParaRPr lang="en-US" sz="3200" b="1" i="1">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67B4-E9A1-83EC-F790-9563264090AA}"/>
            </a:ext>
          </a:extLst>
        </p:cNvPr>
        <p:cNvGrpSpPr/>
        <p:nvPr/>
      </p:nvGrpSpPr>
      <p:grpSpPr>
        <a:xfrm>
          <a:off x="0" y="0"/>
          <a:ext cx="0" cy="0"/>
          <a:chOff x="0" y="0"/>
          <a:chExt cx="0" cy="0"/>
        </a:xfrm>
      </p:grpSpPr>
      <p:sp>
        <p:nvSpPr>
          <p:cNvPr id="3" name="TextBox 36">
            <a:extLst>
              <a:ext uri="{FF2B5EF4-FFF2-40B4-BE49-F238E27FC236}">
                <a16:creationId xmlns:a16="http://schemas.microsoft.com/office/drawing/2014/main" id="{AC7DE185-4EDC-DAA6-4B64-FB361F88C823}"/>
              </a:ext>
            </a:extLst>
          </p:cNvPr>
          <p:cNvSpPr txBox="1"/>
          <p:nvPr/>
        </p:nvSpPr>
        <p:spPr>
          <a:xfrm>
            <a:off x="999865" y="1443078"/>
            <a:ext cx="2671643" cy="22775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zh-TW" altLang="en-US" sz="1000" dirty="0">
                <a:latin typeface="Aptos" panose="020B0004020202020204" pitchFamily="34" charset="0"/>
              </a:rPr>
              <a:t>在您開始工作之前，請務必確保備妥必要的計畫和許可。</a:t>
            </a:r>
          </a:p>
          <a:p>
            <a:pPr>
              <a:spcAft>
                <a:spcPts val="300"/>
              </a:spcAft>
            </a:pPr>
            <a:endParaRPr lang="en-GB" sz="1100" dirty="0">
              <a:latin typeface="Aptos" panose="020B0004020202020204" pitchFamily="34" charset="0"/>
            </a:endParaRPr>
          </a:p>
          <a:p>
            <a:pPr>
              <a:spcAft>
                <a:spcPts val="300"/>
              </a:spcAft>
            </a:pPr>
            <a:endParaRPr lang="en-GB" sz="1100" dirty="0">
              <a:latin typeface="Aptos" panose="020B0004020202020204" pitchFamily="34" charset="0"/>
            </a:endParaRPr>
          </a:p>
          <a:p>
            <a:pPr>
              <a:spcAft>
                <a:spcPts val="300"/>
              </a:spcAft>
            </a:pPr>
            <a:r>
              <a:rPr lang="zh-TW" altLang="en-US" sz="1000" dirty="0">
                <a:latin typeface="Aptos" panose="020B0004020202020204" pitchFamily="34" charset="0"/>
              </a:rPr>
              <a:t>務必使用符合預期用途的工具和設備。</a:t>
            </a:r>
          </a:p>
          <a:p>
            <a:pPr>
              <a:spcAft>
                <a:spcPts val="300"/>
              </a:spcAft>
            </a:pPr>
            <a:endParaRPr lang="en-GB" sz="1000" dirty="0">
              <a:latin typeface="Aptos" panose="020B0004020202020204" pitchFamily="34" charset="0"/>
            </a:endParaRPr>
          </a:p>
          <a:p>
            <a:pPr>
              <a:spcAft>
                <a:spcPts val="300"/>
              </a:spcAft>
            </a:pPr>
            <a:endParaRPr lang="en-GB" sz="1000" dirty="0">
              <a:latin typeface="Aptos" panose="020B0004020202020204" pitchFamily="34" charset="0"/>
            </a:endParaRPr>
          </a:p>
          <a:p>
            <a:pPr>
              <a:spcAft>
                <a:spcPts val="300"/>
              </a:spcAft>
            </a:pPr>
            <a:r>
              <a:rPr lang="zh-TW" altLang="en-US" sz="1000" dirty="0">
                <a:latin typeface="Aptos" panose="020B0004020202020204" pitchFamily="34" charset="0"/>
              </a:rPr>
              <a:t>除非您受過訓練並被評估為勝任，否則絕不從事任何工作。</a:t>
            </a:r>
          </a:p>
          <a:p>
            <a:pPr>
              <a:spcAft>
                <a:spcPts val="300"/>
              </a:spcAft>
            </a:pPr>
            <a:endParaRPr lang="en-GB" sz="1000" dirty="0">
              <a:latin typeface="Aptos" panose="020B0004020202020204" pitchFamily="34" charset="0"/>
            </a:endParaRPr>
          </a:p>
          <a:p>
            <a:pPr>
              <a:spcAft>
                <a:spcPts val="300"/>
              </a:spcAft>
            </a:pPr>
            <a:r>
              <a:rPr lang="zh-TW" altLang="en-US" sz="1000" dirty="0">
                <a:latin typeface="Aptos" panose="020B0004020202020204" pitchFamily="34" charset="0"/>
              </a:rPr>
              <a:t>在藥物或酒精的影響下，切勿工作或操作車輛或機械。</a:t>
            </a:r>
          </a:p>
        </p:txBody>
      </p:sp>
      <p:pic>
        <p:nvPicPr>
          <p:cNvPr id="7" name="Picture 6">
            <a:extLst>
              <a:ext uri="{FF2B5EF4-FFF2-40B4-BE49-F238E27FC236}">
                <a16:creationId xmlns:a16="http://schemas.microsoft.com/office/drawing/2014/main" id="{1B1ED136-B713-C415-D14C-509973B6BBE2}"/>
              </a:ext>
            </a:extLst>
          </p:cNvPr>
          <p:cNvPicPr>
            <a:picLocks noChangeAspect="1"/>
          </p:cNvPicPr>
          <p:nvPr/>
        </p:nvPicPr>
        <p:blipFill>
          <a:blip r:embed="rId2"/>
          <a:srcRect/>
          <a:stretch/>
        </p:blipFill>
        <p:spPr>
          <a:xfrm>
            <a:off x="419508" y="1453075"/>
            <a:ext cx="507376" cy="507376"/>
          </a:xfrm>
          <a:prstGeom prst="rect">
            <a:avLst/>
          </a:prstGeom>
          <a:noFill/>
        </p:spPr>
      </p:pic>
      <p:sp>
        <p:nvSpPr>
          <p:cNvPr id="10" name="TextBox 18">
            <a:extLst>
              <a:ext uri="{FF2B5EF4-FFF2-40B4-BE49-F238E27FC236}">
                <a16:creationId xmlns:a16="http://schemas.microsoft.com/office/drawing/2014/main" id="{0E9659E5-0C70-78DC-2244-D1C8C30843FB}"/>
              </a:ext>
            </a:extLst>
          </p:cNvPr>
          <p:cNvSpPr txBox="1"/>
          <p:nvPr/>
        </p:nvSpPr>
        <p:spPr>
          <a:xfrm>
            <a:off x="462890" y="980298"/>
            <a:ext cx="3279059"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1" name="TextBox 19">
            <a:extLst>
              <a:ext uri="{FF2B5EF4-FFF2-40B4-BE49-F238E27FC236}">
                <a16:creationId xmlns:a16="http://schemas.microsoft.com/office/drawing/2014/main" id="{C5C5C28E-BBF0-73BA-2D89-5C148F0A7F03}"/>
              </a:ext>
            </a:extLst>
          </p:cNvPr>
          <p:cNvSpPr txBox="1"/>
          <p:nvPr/>
        </p:nvSpPr>
        <p:spPr>
          <a:xfrm>
            <a:off x="4925865" y="980298"/>
            <a:ext cx="3298082"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at Height</a:t>
            </a:r>
          </a:p>
        </p:txBody>
      </p:sp>
      <p:sp>
        <p:nvSpPr>
          <p:cNvPr id="12" name="TextBox 20">
            <a:extLst>
              <a:ext uri="{FF2B5EF4-FFF2-40B4-BE49-F238E27FC236}">
                <a16:creationId xmlns:a16="http://schemas.microsoft.com/office/drawing/2014/main" id="{E04CB1F6-BC59-AB94-C7E6-47C3CF68B5BD}"/>
              </a:ext>
            </a:extLst>
          </p:cNvPr>
          <p:cNvSpPr txBox="1"/>
          <p:nvPr/>
        </p:nvSpPr>
        <p:spPr>
          <a:xfrm>
            <a:off x="426078" y="3947180"/>
            <a:ext cx="3281393"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with Electricity</a:t>
            </a:r>
          </a:p>
        </p:txBody>
      </p:sp>
      <p:sp>
        <p:nvSpPr>
          <p:cNvPr id="13" name="TextBox 21">
            <a:extLst>
              <a:ext uri="{FF2B5EF4-FFF2-40B4-BE49-F238E27FC236}">
                <a16:creationId xmlns:a16="http://schemas.microsoft.com/office/drawing/2014/main" id="{7F41160A-5910-A388-A069-D8A30ABA8DCB}"/>
              </a:ext>
            </a:extLst>
          </p:cNvPr>
          <p:cNvSpPr txBox="1"/>
          <p:nvPr/>
        </p:nvSpPr>
        <p:spPr>
          <a:xfrm>
            <a:off x="4945491" y="1906857"/>
            <a:ext cx="326126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4" name="TextBox 37">
            <a:extLst>
              <a:ext uri="{FF2B5EF4-FFF2-40B4-BE49-F238E27FC236}">
                <a16:creationId xmlns:a16="http://schemas.microsoft.com/office/drawing/2014/main" id="{AD05CF5A-AF60-3500-C529-0048088E550A}"/>
              </a:ext>
            </a:extLst>
          </p:cNvPr>
          <p:cNvSpPr txBox="1"/>
          <p:nvPr/>
        </p:nvSpPr>
        <p:spPr>
          <a:xfrm>
            <a:off x="1033493" y="4412384"/>
            <a:ext cx="267164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000" dirty="0">
                <a:latin typeface="Orsted Sans" panose="00000500000000000000" pitchFamily="50" charset="0"/>
              </a:rPr>
              <a:t>開始工作前，請務必確認隔離與零能量。</a:t>
            </a:r>
          </a:p>
        </p:txBody>
      </p:sp>
      <p:sp>
        <p:nvSpPr>
          <p:cNvPr id="15" name="TextBox 38">
            <a:extLst>
              <a:ext uri="{FF2B5EF4-FFF2-40B4-BE49-F238E27FC236}">
                <a16:creationId xmlns:a16="http://schemas.microsoft.com/office/drawing/2014/main" id="{7DDC7D10-29C4-2954-70FC-EB5EBAC24F90}"/>
              </a:ext>
            </a:extLst>
          </p:cNvPr>
          <p:cNvSpPr txBox="1"/>
          <p:nvPr/>
        </p:nvSpPr>
        <p:spPr>
          <a:xfrm>
            <a:off x="4997462" y="3950077"/>
            <a:ext cx="322648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latin typeface="Aptos" panose="020B0004020202020204" pitchFamily="34" charset="0"/>
              </a:rPr>
              <a:t>Transfer Operations</a:t>
            </a:r>
          </a:p>
        </p:txBody>
      </p:sp>
      <p:sp>
        <p:nvSpPr>
          <p:cNvPr id="16" name="TextBox 40">
            <a:extLst>
              <a:ext uri="{FF2B5EF4-FFF2-40B4-BE49-F238E27FC236}">
                <a16:creationId xmlns:a16="http://schemas.microsoft.com/office/drawing/2014/main" id="{73EB7683-D163-AD28-6111-0071E4F3DEF8}"/>
              </a:ext>
            </a:extLst>
          </p:cNvPr>
          <p:cNvSpPr txBox="1"/>
          <p:nvPr/>
        </p:nvSpPr>
        <p:spPr>
          <a:xfrm>
            <a:off x="5481906" y="2416242"/>
            <a:ext cx="2742041" cy="14003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zh-TW" altLang="en-US" sz="1000" dirty="0">
                <a:latin typeface="Aptos" panose="020B0004020202020204" pitchFamily="34" charset="0"/>
              </a:rPr>
              <a:t>務必固定工具、鬆動的材料和設備，以防止掉落。</a:t>
            </a:r>
          </a:p>
          <a:p>
            <a:endParaRPr lang="en-GB" sz="1000" dirty="0">
              <a:latin typeface="Aptos" panose="020B0004020202020204" pitchFamily="34" charset="0"/>
            </a:endParaRPr>
          </a:p>
          <a:p>
            <a:endParaRPr lang="en-GB" sz="1000" dirty="0">
              <a:latin typeface="Aptos" panose="020B0004020202020204" pitchFamily="34" charset="0"/>
            </a:endParaRPr>
          </a:p>
          <a:p>
            <a:pPr>
              <a:spcAft>
                <a:spcPts val="300"/>
              </a:spcAft>
            </a:pPr>
            <a:r>
              <a:rPr lang="zh-TW" altLang="en-US" sz="1000" dirty="0">
                <a:latin typeface="Aptos" panose="020B0004020202020204" pitchFamily="34" charset="0"/>
              </a:rPr>
              <a:t>切勿在起重時將自己置於懸掛的裝載物下。</a:t>
            </a:r>
          </a:p>
          <a:p>
            <a:pPr>
              <a:spcAft>
                <a:spcPts val="1200"/>
              </a:spcAft>
            </a:pPr>
            <a:endParaRPr lang="en-GB" sz="1000" dirty="0">
              <a:latin typeface="Aptos" panose="020B0004020202020204" pitchFamily="34" charset="0"/>
            </a:endParaRPr>
          </a:p>
          <a:p>
            <a:pPr>
              <a:spcAft>
                <a:spcPts val="300"/>
              </a:spcAft>
            </a:pPr>
            <a:r>
              <a:rPr lang="zh-TW" altLang="en-US" sz="1000" dirty="0">
                <a:latin typeface="Aptos" panose="020B0004020202020204" pitchFamily="34" charset="0"/>
              </a:rPr>
              <a:t>務必遵守障礙物和排除區。</a:t>
            </a:r>
          </a:p>
        </p:txBody>
      </p:sp>
      <p:sp>
        <p:nvSpPr>
          <p:cNvPr id="17" name="TextBox 41">
            <a:extLst>
              <a:ext uri="{FF2B5EF4-FFF2-40B4-BE49-F238E27FC236}">
                <a16:creationId xmlns:a16="http://schemas.microsoft.com/office/drawing/2014/main" id="{4EF43093-B0E0-CF32-3702-7B2C65267A5F}"/>
              </a:ext>
            </a:extLst>
          </p:cNvPr>
          <p:cNvSpPr txBox="1"/>
          <p:nvPr/>
        </p:nvSpPr>
        <p:spPr>
          <a:xfrm>
            <a:off x="5535113" y="1443078"/>
            <a:ext cx="266590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000" dirty="0">
                <a:latin typeface="Aptos" panose="020B0004020202020204" pitchFamily="34" charset="0"/>
              </a:rPr>
              <a:t>在高處工作時，務必使用防墜裝置。</a:t>
            </a:r>
          </a:p>
        </p:txBody>
      </p:sp>
      <p:sp>
        <p:nvSpPr>
          <p:cNvPr id="51" name="TextBox 39">
            <a:extLst>
              <a:ext uri="{FF2B5EF4-FFF2-40B4-BE49-F238E27FC236}">
                <a16:creationId xmlns:a16="http://schemas.microsoft.com/office/drawing/2014/main" id="{BBD7AC5C-4CA7-0362-5B0E-81A7031C7FE7}"/>
              </a:ext>
            </a:extLst>
          </p:cNvPr>
          <p:cNvSpPr txBox="1"/>
          <p:nvPr/>
        </p:nvSpPr>
        <p:spPr>
          <a:xfrm>
            <a:off x="5535113" y="4461907"/>
            <a:ext cx="2671643"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000" dirty="0">
                <a:latin typeface="Aptos" panose="020B0004020202020204" pitchFamily="34" charset="0"/>
              </a:rPr>
              <a:t>僅在您準備好並獲得許可時從船上轉移。</a:t>
            </a:r>
          </a:p>
        </p:txBody>
      </p:sp>
      <p:sp>
        <p:nvSpPr>
          <p:cNvPr id="56" name="TextBox 55">
            <a:extLst>
              <a:ext uri="{FF2B5EF4-FFF2-40B4-BE49-F238E27FC236}">
                <a16:creationId xmlns:a16="http://schemas.microsoft.com/office/drawing/2014/main" id="{7DF496BA-4A38-9746-4C45-04BDF7CEF7C5}"/>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dirty="0">
                <a:solidFill>
                  <a:schemeClr val="bg1"/>
                </a:solidFill>
                <a:latin typeface="Times New Roman" panose="02020603050405020304" pitchFamily="18" charset="0"/>
                <a:cs typeface="Times New Roman" panose="02020603050405020304" pitchFamily="18" charset="0"/>
              </a:rPr>
              <a:t>Lifesaving rules </a:t>
            </a:r>
            <a:r>
              <a:rPr lang="en-GB" b="1" dirty="0">
                <a:solidFill>
                  <a:schemeClr val="bg1"/>
                </a:solidFill>
                <a:latin typeface="Times New Roman" panose="02020603050405020304" pitchFamily="18" charset="0"/>
                <a:cs typeface="Times New Roman" panose="02020603050405020304" pitchFamily="18" charset="0"/>
              </a:rPr>
              <a:t>for the offshore wind industry – CHINESE TRANSLATION</a:t>
            </a:r>
            <a:endParaRPr lang="en-GB" sz="2000" dirty="0">
              <a:solidFill>
                <a:schemeClr val="bg1"/>
              </a:solidFill>
            </a:endParaRPr>
          </a:p>
        </p:txBody>
      </p:sp>
      <p:pic>
        <p:nvPicPr>
          <p:cNvPr id="57" name="Picture 56" descr="A logo with a letter and a logo&#10;&#10;Description automatically generated">
            <a:extLst>
              <a:ext uri="{FF2B5EF4-FFF2-40B4-BE49-F238E27FC236}">
                <a16:creationId xmlns:a16="http://schemas.microsoft.com/office/drawing/2014/main" id="{313E09AF-D6C4-2BB6-FB39-FC23F0D36224}"/>
              </a:ext>
            </a:extLst>
          </p:cNvPr>
          <p:cNvPicPr>
            <a:picLocks noChangeAspect="1"/>
          </p:cNvPicPr>
          <p:nvPr/>
        </p:nvPicPr>
        <p:blipFill>
          <a:blip r:embed="rId3"/>
          <a:stretch>
            <a:fillRect/>
          </a:stretch>
        </p:blipFill>
        <p:spPr>
          <a:xfrm>
            <a:off x="544906" y="262175"/>
            <a:ext cx="393021" cy="525233"/>
          </a:xfrm>
          <a:prstGeom prst="rect">
            <a:avLst/>
          </a:prstGeom>
        </p:spPr>
      </p:pic>
      <p:pic>
        <p:nvPicPr>
          <p:cNvPr id="58" name="Picture 57">
            <a:extLst>
              <a:ext uri="{FF2B5EF4-FFF2-40B4-BE49-F238E27FC236}">
                <a16:creationId xmlns:a16="http://schemas.microsoft.com/office/drawing/2014/main" id="{7FDBEA2B-3D3A-761D-7C00-3851BA962D1B}"/>
              </a:ext>
            </a:extLst>
          </p:cNvPr>
          <p:cNvPicPr>
            <a:picLocks noChangeAspect="1"/>
          </p:cNvPicPr>
          <p:nvPr/>
        </p:nvPicPr>
        <p:blipFill>
          <a:blip r:embed="rId4"/>
          <a:srcRect/>
          <a:stretch/>
        </p:blipFill>
        <p:spPr>
          <a:xfrm>
            <a:off x="419508" y="2067414"/>
            <a:ext cx="507376" cy="507376"/>
          </a:xfrm>
          <a:prstGeom prst="rect">
            <a:avLst/>
          </a:prstGeom>
          <a:noFill/>
        </p:spPr>
      </p:pic>
      <p:pic>
        <p:nvPicPr>
          <p:cNvPr id="59" name="Picture 58">
            <a:extLst>
              <a:ext uri="{FF2B5EF4-FFF2-40B4-BE49-F238E27FC236}">
                <a16:creationId xmlns:a16="http://schemas.microsoft.com/office/drawing/2014/main" id="{04FA0946-BDEE-FEE6-3997-DE61F0A59454}"/>
              </a:ext>
            </a:extLst>
          </p:cNvPr>
          <p:cNvPicPr>
            <a:picLocks noChangeAspect="1"/>
          </p:cNvPicPr>
          <p:nvPr/>
        </p:nvPicPr>
        <p:blipFill>
          <a:blip r:embed="rId5"/>
          <a:srcRect/>
          <a:stretch/>
        </p:blipFill>
        <p:spPr>
          <a:xfrm>
            <a:off x="419508" y="2717684"/>
            <a:ext cx="507376" cy="507376"/>
          </a:xfrm>
          <a:prstGeom prst="rect">
            <a:avLst/>
          </a:prstGeom>
          <a:noFill/>
        </p:spPr>
      </p:pic>
      <p:pic>
        <p:nvPicPr>
          <p:cNvPr id="60" name="Picture 59">
            <a:extLst>
              <a:ext uri="{FF2B5EF4-FFF2-40B4-BE49-F238E27FC236}">
                <a16:creationId xmlns:a16="http://schemas.microsoft.com/office/drawing/2014/main" id="{62C8A34B-360E-FC26-CFF4-EE89D3CC6209}"/>
              </a:ext>
            </a:extLst>
          </p:cNvPr>
          <p:cNvPicPr>
            <a:picLocks noChangeAspect="1"/>
          </p:cNvPicPr>
          <p:nvPr/>
        </p:nvPicPr>
        <p:blipFill>
          <a:blip r:embed="rId6"/>
          <a:srcRect/>
          <a:stretch/>
        </p:blipFill>
        <p:spPr>
          <a:xfrm>
            <a:off x="443723" y="3300796"/>
            <a:ext cx="507376" cy="507376"/>
          </a:xfrm>
          <a:prstGeom prst="rect">
            <a:avLst/>
          </a:prstGeom>
          <a:noFill/>
        </p:spPr>
      </p:pic>
      <p:pic>
        <p:nvPicPr>
          <p:cNvPr id="61" name="Picture 60">
            <a:extLst>
              <a:ext uri="{FF2B5EF4-FFF2-40B4-BE49-F238E27FC236}">
                <a16:creationId xmlns:a16="http://schemas.microsoft.com/office/drawing/2014/main" id="{082F569D-24C5-AB4F-796B-8B2083DD9845}"/>
              </a:ext>
            </a:extLst>
          </p:cNvPr>
          <p:cNvPicPr>
            <a:picLocks noChangeAspect="1"/>
          </p:cNvPicPr>
          <p:nvPr/>
        </p:nvPicPr>
        <p:blipFill>
          <a:blip r:embed="rId7"/>
          <a:srcRect/>
          <a:stretch/>
        </p:blipFill>
        <p:spPr>
          <a:xfrm>
            <a:off x="419508" y="4361920"/>
            <a:ext cx="507376" cy="507376"/>
          </a:xfrm>
          <a:prstGeom prst="rect">
            <a:avLst/>
          </a:prstGeom>
          <a:noFill/>
        </p:spPr>
      </p:pic>
      <p:pic>
        <p:nvPicPr>
          <p:cNvPr id="62" name="Picture 61">
            <a:extLst>
              <a:ext uri="{FF2B5EF4-FFF2-40B4-BE49-F238E27FC236}">
                <a16:creationId xmlns:a16="http://schemas.microsoft.com/office/drawing/2014/main" id="{D40EFF0E-C9AC-61B4-D051-DF3459105BC9}"/>
              </a:ext>
            </a:extLst>
          </p:cNvPr>
          <p:cNvPicPr>
            <a:picLocks noChangeAspect="1"/>
          </p:cNvPicPr>
          <p:nvPr/>
        </p:nvPicPr>
        <p:blipFill>
          <a:blip r:embed="rId8"/>
          <a:srcRect/>
          <a:stretch/>
        </p:blipFill>
        <p:spPr>
          <a:xfrm>
            <a:off x="4925864" y="1354007"/>
            <a:ext cx="507376" cy="507376"/>
          </a:xfrm>
          <a:prstGeom prst="rect">
            <a:avLst/>
          </a:prstGeom>
          <a:noFill/>
        </p:spPr>
      </p:pic>
      <p:pic>
        <p:nvPicPr>
          <p:cNvPr id="63" name="Picture 62">
            <a:extLst>
              <a:ext uri="{FF2B5EF4-FFF2-40B4-BE49-F238E27FC236}">
                <a16:creationId xmlns:a16="http://schemas.microsoft.com/office/drawing/2014/main" id="{95D2B407-2313-8AE7-4BD4-E4F185A53736}"/>
              </a:ext>
            </a:extLst>
          </p:cNvPr>
          <p:cNvPicPr>
            <a:picLocks noChangeAspect="1"/>
          </p:cNvPicPr>
          <p:nvPr/>
        </p:nvPicPr>
        <p:blipFill>
          <a:blip r:embed="rId9"/>
          <a:srcRect/>
          <a:stretch/>
        </p:blipFill>
        <p:spPr>
          <a:xfrm>
            <a:off x="4966221" y="2274397"/>
            <a:ext cx="507376" cy="507376"/>
          </a:xfrm>
          <a:prstGeom prst="rect">
            <a:avLst/>
          </a:prstGeom>
          <a:noFill/>
        </p:spPr>
      </p:pic>
      <p:pic>
        <p:nvPicPr>
          <p:cNvPr id="64" name="Picture 63">
            <a:extLst>
              <a:ext uri="{FF2B5EF4-FFF2-40B4-BE49-F238E27FC236}">
                <a16:creationId xmlns:a16="http://schemas.microsoft.com/office/drawing/2014/main" id="{E03A9909-0576-2945-C700-1287A8D18EF6}"/>
              </a:ext>
            </a:extLst>
          </p:cNvPr>
          <p:cNvPicPr>
            <a:picLocks noChangeAspect="1"/>
          </p:cNvPicPr>
          <p:nvPr/>
        </p:nvPicPr>
        <p:blipFill>
          <a:blip r:embed="rId10"/>
          <a:srcRect/>
          <a:stretch/>
        </p:blipFill>
        <p:spPr>
          <a:xfrm>
            <a:off x="4945491" y="2889669"/>
            <a:ext cx="507376" cy="507376"/>
          </a:xfrm>
          <a:prstGeom prst="rect">
            <a:avLst/>
          </a:prstGeom>
          <a:noFill/>
        </p:spPr>
      </p:pic>
      <p:pic>
        <p:nvPicPr>
          <p:cNvPr id="65" name="Picture 64">
            <a:extLst>
              <a:ext uri="{FF2B5EF4-FFF2-40B4-BE49-F238E27FC236}">
                <a16:creationId xmlns:a16="http://schemas.microsoft.com/office/drawing/2014/main" id="{760B14D1-9F8B-FE18-FDA5-27D7B8489FE2}"/>
              </a:ext>
            </a:extLst>
          </p:cNvPr>
          <p:cNvPicPr>
            <a:picLocks noChangeAspect="1"/>
          </p:cNvPicPr>
          <p:nvPr/>
        </p:nvPicPr>
        <p:blipFill>
          <a:blip r:embed="rId11"/>
          <a:srcRect/>
          <a:stretch/>
        </p:blipFill>
        <p:spPr>
          <a:xfrm>
            <a:off x="4965118" y="3433783"/>
            <a:ext cx="507376" cy="507376"/>
          </a:xfrm>
          <a:prstGeom prst="rect">
            <a:avLst/>
          </a:prstGeom>
          <a:noFill/>
        </p:spPr>
      </p:pic>
      <p:pic>
        <p:nvPicPr>
          <p:cNvPr id="66" name="Picture 65">
            <a:extLst>
              <a:ext uri="{FF2B5EF4-FFF2-40B4-BE49-F238E27FC236}">
                <a16:creationId xmlns:a16="http://schemas.microsoft.com/office/drawing/2014/main" id="{2D9BC146-537B-1540-7A10-9E8677DD1D5B}"/>
              </a:ext>
            </a:extLst>
          </p:cNvPr>
          <p:cNvPicPr>
            <a:picLocks noChangeAspect="1"/>
          </p:cNvPicPr>
          <p:nvPr/>
        </p:nvPicPr>
        <p:blipFill>
          <a:blip r:embed="rId12"/>
          <a:srcRect/>
          <a:stretch/>
        </p:blipFill>
        <p:spPr>
          <a:xfrm>
            <a:off x="4974530" y="4331330"/>
            <a:ext cx="507376" cy="507376"/>
          </a:xfrm>
          <a:prstGeom prst="rect">
            <a:avLst/>
          </a:prstGeom>
          <a:noFill/>
        </p:spPr>
      </p:pic>
    </p:spTree>
    <p:extLst>
      <p:ext uri="{BB962C8B-B14F-4D97-AF65-F5344CB8AC3E}">
        <p14:creationId xmlns:p14="http://schemas.microsoft.com/office/powerpoint/2010/main" val="349971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320DA-9E1E-AC0B-0E5A-397AF46CFA1F}"/>
            </a:ext>
          </a:extLst>
        </p:cNvPr>
        <p:cNvGrpSpPr/>
        <p:nvPr/>
      </p:nvGrpSpPr>
      <p:grpSpPr>
        <a:xfrm>
          <a:off x="0" y="0"/>
          <a:ext cx="0" cy="0"/>
          <a:chOff x="0" y="0"/>
          <a:chExt cx="0" cy="0"/>
        </a:xfrm>
      </p:grpSpPr>
      <p:sp>
        <p:nvSpPr>
          <p:cNvPr id="3" name="TextBox 36">
            <a:extLst>
              <a:ext uri="{FF2B5EF4-FFF2-40B4-BE49-F238E27FC236}">
                <a16:creationId xmlns:a16="http://schemas.microsoft.com/office/drawing/2014/main" id="{CC5A2A79-6188-A351-00EB-D640B2496A81}"/>
              </a:ext>
            </a:extLst>
          </p:cNvPr>
          <p:cNvSpPr txBox="1"/>
          <p:nvPr/>
        </p:nvSpPr>
        <p:spPr>
          <a:xfrm>
            <a:off x="999865" y="1443078"/>
            <a:ext cx="2671643"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de-DE" sz="1000" dirty="0">
                <a:latin typeface="Aptos" panose="020B0004020202020204" pitchFamily="34" charset="0"/>
              </a:rPr>
              <a:t>Vor Arbeitsbeginn sicherstellen, dass die erforderlichen Pläne und Genehmigungen vorliegen</a:t>
            </a:r>
          </a:p>
          <a:p>
            <a:pPr>
              <a:spcAft>
                <a:spcPts val="300"/>
              </a:spcAft>
            </a:pPr>
            <a:endParaRPr lang="en-GB" sz="1100" dirty="0">
              <a:latin typeface="Aptos" panose="020B0004020202020204" pitchFamily="34" charset="0"/>
            </a:endParaRPr>
          </a:p>
          <a:p>
            <a:pPr>
              <a:spcAft>
                <a:spcPts val="300"/>
              </a:spcAft>
            </a:pPr>
            <a:r>
              <a:rPr lang="de-DE" sz="1000" dirty="0">
                <a:latin typeface="Aptos" panose="020B0004020202020204" pitchFamily="34" charset="0"/>
              </a:rPr>
              <a:t>Ausschließlich Werkzeuge und Ausrüstung verwenden, die für den vorgesehenen Zweck geeignet sind</a:t>
            </a:r>
          </a:p>
          <a:p>
            <a:pPr>
              <a:spcAft>
                <a:spcPts val="300"/>
              </a:spcAft>
            </a:pPr>
            <a:endParaRPr lang="en-GB" sz="1000" dirty="0">
              <a:latin typeface="Aptos" panose="020B0004020202020204" pitchFamily="34" charset="0"/>
            </a:endParaRPr>
          </a:p>
          <a:p>
            <a:pPr>
              <a:spcAft>
                <a:spcPts val="300"/>
              </a:spcAft>
            </a:pPr>
            <a:r>
              <a:rPr lang="de-DE" sz="1000" dirty="0">
                <a:latin typeface="Aptos" panose="020B0004020202020204" pitchFamily="34" charset="0"/>
              </a:rPr>
              <a:t>Ausschließlich Arbeiten ausführen, für die man geschult und als befähigt eingestuft ist</a:t>
            </a:r>
          </a:p>
          <a:p>
            <a:pPr>
              <a:spcAft>
                <a:spcPts val="300"/>
              </a:spcAft>
            </a:pPr>
            <a:endParaRPr lang="en-GB" sz="1000" dirty="0">
              <a:latin typeface="Aptos" panose="020B0004020202020204" pitchFamily="34" charset="0"/>
            </a:endParaRPr>
          </a:p>
          <a:p>
            <a:pPr>
              <a:spcAft>
                <a:spcPts val="300"/>
              </a:spcAft>
            </a:pPr>
            <a:r>
              <a:rPr lang="de-DE" sz="1000" dirty="0">
                <a:latin typeface="Aptos" panose="020B0004020202020204" pitchFamily="34" charset="0"/>
              </a:rPr>
              <a:t>Nach Einnahme von Alkohol oder anderen Drogen weder arbeiten noch Fahrzeuge oder Maschinen betreiben</a:t>
            </a:r>
          </a:p>
        </p:txBody>
      </p:sp>
      <p:pic>
        <p:nvPicPr>
          <p:cNvPr id="7" name="Picture 6">
            <a:extLst>
              <a:ext uri="{FF2B5EF4-FFF2-40B4-BE49-F238E27FC236}">
                <a16:creationId xmlns:a16="http://schemas.microsoft.com/office/drawing/2014/main" id="{80BF7FFF-9B0D-C5E7-B46D-F005293E3C82}"/>
              </a:ext>
            </a:extLst>
          </p:cNvPr>
          <p:cNvPicPr>
            <a:picLocks noChangeAspect="1"/>
          </p:cNvPicPr>
          <p:nvPr/>
        </p:nvPicPr>
        <p:blipFill>
          <a:blip r:embed="rId2"/>
          <a:srcRect/>
          <a:stretch/>
        </p:blipFill>
        <p:spPr>
          <a:xfrm>
            <a:off x="419508" y="1453075"/>
            <a:ext cx="507376" cy="507376"/>
          </a:xfrm>
          <a:prstGeom prst="rect">
            <a:avLst/>
          </a:prstGeom>
          <a:noFill/>
        </p:spPr>
      </p:pic>
      <p:sp>
        <p:nvSpPr>
          <p:cNvPr id="10" name="TextBox 18">
            <a:extLst>
              <a:ext uri="{FF2B5EF4-FFF2-40B4-BE49-F238E27FC236}">
                <a16:creationId xmlns:a16="http://schemas.microsoft.com/office/drawing/2014/main" id="{4C8EA790-9387-ECCC-3EC1-0DBF3AF3F80A}"/>
              </a:ext>
            </a:extLst>
          </p:cNvPr>
          <p:cNvSpPr txBox="1"/>
          <p:nvPr/>
        </p:nvSpPr>
        <p:spPr>
          <a:xfrm>
            <a:off x="462890" y="980298"/>
            <a:ext cx="3279059"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1" name="TextBox 19">
            <a:extLst>
              <a:ext uri="{FF2B5EF4-FFF2-40B4-BE49-F238E27FC236}">
                <a16:creationId xmlns:a16="http://schemas.microsoft.com/office/drawing/2014/main" id="{55FD0B2D-F4B5-715D-5E18-5B786C24A327}"/>
              </a:ext>
            </a:extLst>
          </p:cNvPr>
          <p:cNvSpPr txBox="1"/>
          <p:nvPr/>
        </p:nvSpPr>
        <p:spPr>
          <a:xfrm>
            <a:off x="4925865" y="980298"/>
            <a:ext cx="3298082"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at Height</a:t>
            </a:r>
          </a:p>
        </p:txBody>
      </p:sp>
      <p:sp>
        <p:nvSpPr>
          <p:cNvPr id="12" name="TextBox 20">
            <a:extLst>
              <a:ext uri="{FF2B5EF4-FFF2-40B4-BE49-F238E27FC236}">
                <a16:creationId xmlns:a16="http://schemas.microsoft.com/office/drawing/2014/main" id="{C0006D18-65F5-0ACA-4CB7-3A8CC25AAC46}"/>
              </a:ext>
            </a:extLst>
          </p:cNvPr>
          <p:cNvSpPr txBox="1"/>
          <p:nvPr/>
        </p:nvSpPr>
        <p:spPr>
          <a:xfrm>
            <a:off x="426078" y="3947180"/>
            <a:ext cx="3281393"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with Electricity</a:t>
            </a:r>
          </a:p>
        </p:txBody>
      </p:sp>
      <p:sp>
        <p:nvSpPr>
          <p:cNvPr id="13" name="TextBox 21">
            <a:extLst>
              <a:ext uri="{FF2B5EF4-FFF2-40B4-BE49-F238E27FC236}">
                <a16:creationId xmlns:a16="http://schemas.microsoft.com/office/drawing/2014/main" id="{E8F90816-8DF3-A3A2-F82D-CB334BC60DB6}"/>
              </a:ext>
            </a:extLst>
          </p:cNvPr>
          <p:cNvSpPr txBox="1"/>
          <p:nvPr/>
        </p:nvSpPr>
        <p:spPr>
          <a:xfrm>
            <a:off x="4945491" y="1906857"/>
            <a:ext cx="326126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4" name="TextBox 37">
            <a:extLst>
              <a:ext uri="{FF2B5EF4-FFF2-40B4-BE49-F238E27FC236}">
                <a16:creationId xmlns:a16="http://schemas.microsoft.com/office/drawing/2014/main" id="{C3DDC24E-A53D-FD42-0A17-725CE7B4B233}"/>
              </a:ext>
            </a:extLst>
          </p:cNvPr>
          <p:cNvSpPr txBox="1"/>
          <p:nvPr/>
        </p:nvSpPr>
        <p:spPr>
          <a:xfrm>
            <a:off x="1033493" y="4412384"/>
            <a:ext cx="26716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latin typeface="Orsted Sans" panose="00000500000000000000" pitchFamily="50" charset="0"/>
              </a:rPr>
              <a:t>Vor Arbeitsbeginn stets sicherstellen, dass die Anlage isoliert und die Elektrik abgeschaltet ist</a:t>
            </a:r>
          </a:p>
        </p:txBody>
      </p:sp>
      <p:sp>
        <p:nvSpPr>
          <p:cNvPr id="15" name="TextBox 38">
            <a:extLst>
              <a:ext uri="{FF2B5EF4-FFF2-40B4-BE49-F238E27FC236}">
                <a16:creationId xmlns:a16="http://schemas.microsoft.com/office/drawing/2014/main" id="{6F364D1E-195E-40B6-F534-1C5A2795C755}"/>
              </a:ext>
            </a:extLst>
          </p:cNvPr>
          <p:cNvSpPr txBox="1"/>
          <p:nvPr/>
        </p:nvSpPr>
        <p:spPr>
          <a:xfrm>
            <a:off x="4997462" y="3950077"/>
            <a:ext cx="322648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latin typeface="Aptos" panose="020B0004020202020204" pitchFamily="34" charset="0"/>
              </a:rPr>
              <a:t>Transfer Operations</a:t>
            </a:r>
          </a:p>
        </p:txBody>
      </p:sp>
      <p:sp>
        <p:nvSpPr>
          <p:cNvPr id="16" name="TextBox 40">
            <a:extLst>
              <a:ext uri="{FF2B5EF4-FFF2-40B4-BE49-F238E27FC236}">
                <a16:creationId xmlns:a16="http://schemas.microsoft.com/office/drawing/2014/main" id="{0710970D-CE8F-13BF-6C67-38A91394335C}"/>
              </a:ext>
            </a:extLst>
          </p:cNvPr>
          <p:cNvSpPr txBox="1"/>
          <p:nvPr/>
        </p:nvSpPr>
        <p:spPr>
          <a:xfrm>
            <a:off x="5472494" y="2286848"/>
            <a:ext cx="2815816"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de-DE" sz="1000" dirty="0">
                <a:latin typeface="Aptos" panose="020B0004020202020204" pitchFamily="34" charset="0"/>
              </a:rPr>
              <a:t>Grundsätzlich alle Werkzeuge, losen Materialien und lose Ausrüstung gegen einen Absturz sichern</a:t>
            </a:r>
          </a:p>
          <a:p>
            <a:endParaRPr lang="en-GB" sz="1000" dirty="0">
              <a:latin typeface="Aptos" panose="020B0004020202020204" pitchFamily="34" charset="0"/>
            </a:endParaRPr>
          </a:p>
          <a:p>
            <a:pPr>
              <a:spcAft>
                <a:spcPts val="300"/>
              </a:spcAft>
            </a:pPr>
            <a:r>
              <a:rPr lang="de-DE" sz="1000" dirty="0">
                <a:latin typeface="Aptos" panose="020B0004020202020204" pitchFamily="34" charset="0"/>
              </a:rPr>
              <a:t>Beim Heben niemals unter eine hängende Last stellen</a:t>
            </a:r>
          </a:p>
          <a:p>
            <a:pPr>
              <a:spcAft>
                <a:spcPts val="300"/>
              </a:spcAft>
            </a:pPr>
            <a:endParaRPr lang="en-GB" sz="1000" dirty="0">
              <a:latin typeface="Aptos" panose="020B0004020202020204" pitchFamily="34" charset="0"/>
            </a:endParaRPr>
          </a:p>
          <a:p>
            <a:pPr>
              <a:spcAft>
                <a:spcPts val="300"/>
              </a:spcAft>
            </a:pPr>
            <a:r>
              <a:rPr lang="de-DE" sz="1000" dirty="0">
                <a:latin typeface="Aptos" panose="020B0004020202020204" pitchFamily="34" charset="0"/>
              </a:rPr>
              <a:t>Grundsätzlich alle Absperrungen und Sperrbereiche beachten</a:t>
            </a:r>
          </a:p>
        </p:txBody>
      </p:sp>
      <p:sp>
        <p:nvSpPr>
          <p:cNvPr id="17" name="TextBox 41">
            <a:extLst>
              <a:ext uri="{FF2B5EF4-FFF2-40B4-BE49-F238E27FC236}">
                <a16:creationId xmlns:a16="http://schemas.microsoft.com/office/drawing/2014/main" id="{A4EE974A-5C95-365E-11B1-AC12A3088F63}"/>
              </a:ext>
            </a:extLst>
          </p:cNvPr>
          <p:cNvSpPr txBox="1"/>
          <p:nvPr/>
        </p:nvSpPr>
        <p:spPr>
          <a:xfrm>
            <a:off x="5526935" y="1407640"/>
            <a:ext cx="266590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latin typeface="Aptos" panose="020B0004020202020204" pitchFamily="34" charset="0"/>
              </a:rPr>
              <a:t>Bei Arbeiten in der Höhe grundsätzlich eine Absturzsicherung verwenden</a:t>
            </a:r>
          </a:p>
        </p:txBody>
      </p:sp>
      <p:sp>
        <p:nvSpPr>
          <p:cNvPr id="51" name="TextBox 39">
            <a:extLst>
              <a:ext uri="{FF2B5EF4-FFF2-40B4-BE49-F238E27FC236}">
                <a16:creationId xmlns:a16="http://schemas.microsoft.com/office/drawing/2014/main" id="{0BB23C24-A116-AD10-FF4D-7E39517CF854}"/>
              </a:ext>
            </a:extLst>
          </p:cNvPr>
          <p:cNvSpPr txBox="1"/>
          <p:nvPr/>
        </p:nvSpPr>
        <p:spPr>
          <a:xfrm>
            <a:off x="5535113" y="4332498"/>
            <a:ext cx="267164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latin typeface="Aptos" panose="020B0004020202020204" pitchFamily="34" charset="0"/>
              </a:rPr>
              <a:t>Von einem Schiff nur dann übersteigen, wenn man bereit ist und wenn die Erlaubnis erteilt wurde</a:t>
            </a:r>
          </a:p>
        </p:txBody>
      </p:sp>
      <p:sp>
        <p:nvSpPr>
          <p:cNvPr id="56" name="TextBox 55">
            <a:extLst>
              <a:ext uri="{FF2B5EF4-FFF2-40B4-BE49-F238E27FC236}">
                <a16:creationId xmlns:a16="http://schemas.microsoft.com/office/drawing/2014/main" id="{FAA859C8-B0D6-4500-F100-655BFA4A82CC}"/>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dirty="0">
                <a:solidFill>
                  <a:schemeClr val="bg1"/>
                </a:solidFill>
                <a:latin typeface="Times New Roman" panose="02020603050405020304" pitchFamily="18" charset="0"/>
                <a:cs typeface="Times New Roman" panose="02020603050405020304" pitchFamily="18" charset="0"/>
              </a:rPr>
              <a:t>Lifesaving rules </a:t>
            </a:r>
            <a:r>
              <a:rPr lang="en-GB" b="1" dirty="0">
                <a:solidFill>
                  <a:schemeClr val="bg1"/>
                </a:solidFill>
                <a:latin typeface="Times New Roman" panose="02020603050405020304" pitchFamily="18" charset="0"/>
                <a:cs typeface="Times New Roman" panose="02020603050405020304" pitchFamily="18" charset="0"/>
              </a:rPr>
              <a:t>for the offshore wind industry – GERMAN TRANSLATION</a:t>
            </a:r>
            <a:endParaRPr lang="en-GB" sz="2000" dirty="0">
              <a:solidFill>
                <a:schemeClr val="bg1"/>
              </a:solidFill>
            </a:endParaRPr>
          </a:p>
        </p:txBody>
      </p:sp>
      <p:pic>
        <p:nvPicPr>
          <p:cNvPr id="57" name="Picture 56" descr="A logo with a letter and a logo&#10;&#10;Description automatically generated">
            <a:extLst>
              <a:ext uri="{FF2B5EF4-FFF2-40B4-BE49-F238E27FC236}">
                <a16:creationId xmlns:a16="http://schemas.microsoft.com/office/drawing/2014/main" id="{D7F70497-896A-AB86-7B0B-3D7FE72110AF}"/>
              </a:ext>
            </a:extLst>
          </p:cNvPr>
          <p:cNvPicPr>
            <a:picLocks noChangeAspect="1"/>
          </p:cNvPicPr>
          <p:nvPr/>
        </p:nvPicPr>
        <p:blipFill>
          <a:blip r:embed="rId3"/>
          <a:stretch>
            <a:fillRect/>
          </a:stretch>
        </p:blipFill>
        <p:spPr>
          <a:xfrm>
            <a:off x="544906" y="262175"/>
            <a:ext cx="393021" cy="525233"/>
          </a:xfrm>
          <a:prstGeom prst="rect">
            <a:avLst/>
          </a:prstGeom>
        </p:spPr>
      </p:pic>
      <p:pic>
        <p:nvPicPr>
          <p:cNvPr id="58" name="Picture 57">
            <a:extLst>
              <a:ext uri="{FF2B5EF4-FFF2-40B4-BE49-F238E27FC236}">
                <a16:creationId xmlns:a16="http://schemas.microsoft.com/office/drawing/2014/main" id="{177AA56B-2E58-20EE-520F-CCDA1D6CF823}"/>
              </a:ext>
            </a:extLst>
          </p:cNvPr>
          <p:cNvPicPr>
            <a:picLocks noChangeAspect="1"/>
          </p:cNvPicPr>
          <p:nvPr/>
        </p:nvPicPr>
        <p:blipFill>
          <a:blip r:embed="rId4"/>
          <a:srcRect/>
          <a:stretch/>
        </p:blipFill>
        <p:spPr>
          <a:xfrm>
            <a:off x="419508" y="2067414"/>
            <a:ext cx="507376" cy="507376"/>
          </a:xfrm>
          <a:prstGeom prst="rect">
            <a:avLst/>
          </a:prstGeom>
          <a:noFill/>
        </p:spPr>
      </p:pic>
      <p:pic>
        <p:nvPicPr>
          <p:cNvPr id="59" name="Picture 58">
            <a:extLst>
              <a:ext uri="{FF2B5EF4-FFF2-40B4-BE49-F238E27FC236}">
                <a16:creationId xmlns:a16="http://schemas.microsoft.com/office/drawing/2014/main" id="{085E555F-B2CD-40B1-4CD7-46C15A596A84}"/>
              </a:ext>
            </a:extLst>
          </p:cNvPr>
          <p:cNvPicPr>
            <a:picLocks noChangeAspect="1"/>
          </p:cNvPicPr>
          <p:nvPr/>
        </p:nvPicPr>
        <p:blipFill>
          <a:blip r:embed="rId5"/>
          <a:srcRect/>
          <a:stretch/>
        </p:blipFill>
        <p:spPr>
          <a:xfrm>
            <a:off x="419508" y="2762654"/>
            <a:ext cx="507376" cy="507376"/>
          </a:xfrm>
          <a:prstGeom prst="rect">
            <a:avLst/>
          </a:prstGeom>
          <a:noFill/>
        </p:spPr>
      </p:pic>
      <p:pic>
        <p:nvPicPr>
          <p:cNvPr id="60" name="Picture 59">
            <a:extLst>
              <a:ext uri="{FF2B5EF4-FFF2-40B4-BE49-F238E27FC236}">
                <a16:creationId xmlns:a16="http://schemas.microsoft.com/office/drawing/2014/main" id="{E76EE10F-A208-3AE9-1921-9CAB16CAC25A}"/>
              </a:ext>
            </a:extLst>
          </p:cNvPr>
          <p:cNvPicPr>
            <a:picLocks noChangeAspect="1"/>
          </p:cNvPicPr>
          <p:nvPr/>
        </p:nvPicPr>
        <p:blipFill>
          <a:blip r:embed="rId6"/>
          <a:srcRect/>
          <a:stretch/>
        </p:blipFill>
        <p:spPr>
          <a:xfrm>
            <a:off x="443723" y="3353261"/>
            <a:ext cx="507376" cy="507376"/>
          </a:xfrm>
          <a:prstGeom prst="rect">
            <a:avLst/>
          </a:prstGeom>
          <a:noFill/>
        </p:spPr>
      </p:pic>
      <p:pic>
        <p:nvPicPr>
          <p:cNvPr id="61" name="Picture 60">
            <a:extLst>
              <a:ext uri="{FF2B5EF4-FFF2-40B4-BE49-F238E27FC236}">
                <a16:creationId xmlns:a16="http://schemas.microsoft.com/office/drawing/2014/main" id="{58794D65-9980-6F94-AE9C-27E3A9CBAE8A}"/>
              </a:ext>
            </a:extLst>
          </p:cNvPr>
          <p:cNvPicPr>
            <a:picLocks noChangeAspect="1"/>
          </p:cNvPicPr>
          <p:nvPr/>
        </p:nvPicPr>
        <p:blipFill>
          <a:blip r:embed="rId7"/>
          <a:srcRect/>
          <a:stretch/>
        </p:blipFill>
        <p:spPr>
          <a:xfrm>
            <a:off x="419508" y="4361920"/>
            <a:ext cx="507376" cy="507376"/>
          </a:xfrm>
          <a:prstGeom prst="rect">
            <a:avLst/>
          </a:prstGeom>
          <a:noFill/>
        </p:spPr>
      </p:pic>
      <p:pic>
        <p:nvPicPr>
          <p:cNvPr id="62" name="Picture 61">
            <a:extLst>
              <a:ext uri="{FF2B5EF4-FFF2-40B4-BE49-F238E27FC236}">
                <a16:creationId xmlns:a16="http://schemas.microsoft.com/office/drawing/2014/main" id="{CB4A4BB3-BEE9-ADE9-4532-FED018E93AFE}"/>
              </a:ext>
            </a:extLst>
          </p:cNvPr>
          <p:cNvPicPr>
            <a:picLocks noChangeAspect="1"/>
          </p:cNvPicPr>
          <p:nvPr/>
        </p:nvPicPr>
        <p:blipFill>
          <a:blip r:embed="rId8"/>
          <a:srcRect/>
          <a:stretch/>
        </p:blipFill>
        <p:spPr>
          <a:xfrm>
            <a:off x="4925864" y="1354007"/>
            <a:ext cx="507376" cy="507376"/>
          </a:xfrm>
          <a:prstGeom prst="rect">
            <a:avLst/>
          </a:prstGeom>
          <a:noFill/>
        </p:spPr>
      </p:pic>
      <p:pic>
        <p:nvPicPr>
          <p:cNvPr id="63" name="Picture 62">
            <a:extLst>
              <a:ext uri="{FF2B5EF4-FFF2-40B4-BE49-F238E27FC236}">
                <a16:creationId xmlns:a16="http://schemas.microsoft.com/office/drawing/2014/main" id="{FDC3FB21-AC50-F954-4D23-7B165A5FDD37}"/>
              </a:ext>
            </a:extLst>
          </p:cNvPr>
          <p:cNvPicPr>
            <a:picLocks noChangeAspect="1"/>
          </p:cNvPicPr>
          <p:nvPr/>
        </p:nvPicPr>
        <p:blipFill>
          <a:blip r:embed="rId9"/>
          <a:srcRect/>
          <a:stretch/>
        </p:blipFill>
        <p:spPr>
          <a:xfrm>
            <a:off x="4966221" y="2274397"/>
            <a:ext cx="507376" cy="507376"/>
          </a:xfrm>
          <a:prstGeom prst="rect">
            <a:avLst/>
          </a:prstGeom>
          <a:noFill/>
        </p:spPr>
      </p:pic>
      <p:pic>
        <p:nvPicPr>
          <p:cNvPr id="64" name="Picture 63">
            <a:extLst>
              <a:ext uri="{FF2B5EF4-FFF2-40B4-BE49-F238E27FC236}">
                <a16:creationId xmlns:a16="http://schemas.microsoft.com/office/drawing/2014/main" id="{48CEDE86-CB36-42B8-78A3-DC67A9304C54}"/>
              </a:ext>
            </a:extLst>
          </p:cNvPr>
          <p:cNvPicPr>
            <a:picLocks noChangeAspect="1"/>
          </p:cNvPicPr>
          <p:nvPr/>
        </p:nvPicPr>
        <p:blipFill>
          <a:blip r:embed="rId10"/>
          <a:srcRect/>
          <a:stretch/>
        </p:blipFill>
        <p:spPr>
          <a:xfrm>
            <a:off x="4945491" y="2889669"/>
            <a:ext cx="507376" cy="507376"/>
          </a:xfrm>
          <a:prstGeom prst="rect">
            <a:avLst/>
          </a:prstGeom>
          <a:noFill/>
        </p:spPr>
      </p:pic>
      <p:pic>
        <p:nvPicPr>
          <p:cNvPr id="65" name="Picture 64">
            <a:extLst>
              <a:ext uri="{FF2B5EF4-FFF2-40B4-BE49-F238E27FC236}">
                <a16:creationId xmlns:a16="http://schemas.microsoft.com/office/drawing/2014/main" id="{A80AD411-5112-154B-361B-84D4169259D1}"/>
              </a:ext>
            </a:extLst>
          </p:cNvPr>
          <p:cNvPicPr>
            <a:picLocks noChangeAspect="1"/>
          </p:cNvPicPr>
          <p:nvPr/>
        </p:nvPicPr>
        <p:blipFill>
          <a:blip r:embed="rId11"/>
          <a:srcRect/>
          <a:stretch/>
        </p:blipFill>
        <p:spPr>
          <a:xfrm>
            <a:off x="4965118" y="3433783"/>
            <a:ext cx="507376" cy="507376"/>
          </a:xfrm>
          <a:prstGeom prst="rect">
            <a:avLst/>
          </a:prstGeom>
          <a:noFill/>
        </p:spPr>
      </p:pic>
      <p:pic>
        <p:nvPicPr>
          <p:cNvPr id="66" name="Picture 65">
            <a:extLst>
              <a:ext uri="{FF2B5EF4-FFF2-40B4-BE49-F238E27FC236}">
                <a16:creationId xmlns:a16="http://schemas.microsoft.com/office/drawing/2014/main" id="{1FA217C9-FC64-C4C7-FD36-3F15E6DB0FDD}"/>
              </a:ext>
            </a:extLst>
          </p:cNvPr>
          <p:cNvPicPr>
            <a:picLocks noChangeAspect="1"/>
          </p:cNvPicPr>
          <p:nvPr/>
        </p:nvPicPr>
        <p:blipFill>
          <a:blip r:embed="rId12"/>
          <a:srcRect/>
          <a:stretch/>
        </p:blipFill>
        <p:spPr>
          <a:xfrm>
            <a:off x="4974530" y="4331330"/>
            <a:ext cx="507376" cy="507376"/>
          </a:xfrm>
          <a:prstGeom prst="rect">
            <a:avLst/>
          </a:prstGeom>
          <a:noFill/>
        </p:spPr>
      </p:pic>
    </p:spTree>
    <p:extLst>
      <p:ext uri="{BB962C8B-B14F-4D97-AF65-F5344CB8AC3E}">
        <p14:creationId xmlns:p14="http://schemas.microsoft.com/office/powerpoint/2010/main" val="141603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0D8DF29-616E-D8BB-0C22-CF7D23AA7305}"/>
              </a:ext>
            </a:extLst>
          </p:cNvPr>
          <p:cNvSpPr txBox="1"/>
          <p:nvPr/>
        </p:nvSpPr>
        <p:spPr>
          <a:xfrm>
            <a:off x="462892" y="339917"/>
            <a:ext cx="7852814" cy="48782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spcBef>
                <a:spcPts val="1200"/>
              </a:spcBef>
              <a:defRPr sz="3200">
                <a:solidFill>
                  <a:srgbClr val="231F58"/>
                </a:solidFill>
                <a:latin typeface="DM Serif Display Regular"/>
                <a:ea typeface="DM Serif Display Regular"/>
                <a:cs typeface="DM Serif Display Regular"/>
                <a:sym typeface="DM Serif Display Regular"/>
              </a:defRPr>
            </a:pPr>
            <a:r>
              <a:rPr lang="en-GB" b="1">
                <a:latin typeface="Times New Roman" panose="02020603050405020304" pitchFamily="18" charset="0"/>
                <a:cs typeface="Times New Roman" panose="02020603050405020304" pitchFamily="18" charset="0"/>
              </a:rPr>
              <a:t>Why G+ Lifesaving Rules? </a:t>
            </a:r>
          </a:p>
          <a:p>
            <a:pPr>
              <a:spcBef>
                <a:spcPts val="1200"/>
              </a:spcBef>
              <a:defRPr sz="3200">
                <a:solidFill>
                  <a:srgbClr val="231F58"/>
                </a:solidFill>
                <a:latin typeface="DM Serif Display Regular"/>
                <a:ea typeface="DM Serif Display Regular"/>
                <a:cs typeface="DM Serif Display Regular"/>
                <a:sym typeface="DM Serif Display Regular"/>
              </a:defRPr>
            </a:pPr>
            <a:endParaRPr kumimoji="0" lang="en-US" altLang="en-US" sz="1400" b="0" i="0" u="none" strike="noStrike" cap="none" normalizeH="0" baseline="0">
              <a:ln>
                <a:noFill/>
              </a:ln>
              <a:effectLst/>
              <a:latin typeface="+mn-lt"/>
              <a:ea typeface="Noto Sans Light" panose="020B0402040504020204" pitchFamily="34" charset="0"/>
              <a:cs typeface="Noto Sans Light" panose="020B0402040504020204" pitchFamily="34" charset="0"/>
            </a:endParaRPr>
          </a:p>
          <a:p>
            <a:pPr marL="514350" lvl="4" indent="-514350" eaLnBrk="0" fontAlgn="base" hangingPunct="0">
              <a:spcBef>
                <a:spcPts val="600"/>
              </a:spcBef>
              <a:spcAft>
                <a:spcPct val="0"/>
              </a:spcAft>
              <a:buClrTx/>
              <a:buFont typeface="Arial" panose="020B0604020202020204" pitchFamily="34" charset="0"/>
              <a:buChar char="•"/>
            </a:pPr>
            <a:r>
              <a:rPr kumimoji="0" lang="en-US" altLang="en-US" b="0" i="0" u="none" strike="noStrike" cap="none" normalizeH="0" baseline="0">
                <a:ln>
                  <a:noFill/>
                </a:ln>
                <a:effectLst/>
                <a:latin typeface="+mn-lt"/>
                <a:ea typeface="Noto Sans Light" panose="020B0402040504020204" pitchFamily="34" charset="0"/>
                <a:cs typeface="Noto Sans Light" panose="020B0402040504020204" pitchFamily="34" charset="0"/>
              </a:rPr>
              <a:t>Existing industry lifesaving rules are not adapted to match the offshore wind risk profile </a:t>
            </a:r>
            <a:r>
              <a:rPr kumimoji="0" lang="en-US" altLang="en-US" b="0" i="0" u="none" strike="noStrike" cap="none" normalizeH="0" baseline="0">
                <a:ln>
                  <a:noFill/>
                </a:ln>
                <a:effectLst/>
                <a:latin typeface="+mn-lt"/>
                <a:ea typeface="Noto Sans Light" panose="020B0402040504020204" pitchFamily="34" charset="0"/>
                <a:cs typeface="Noto Sans Light" panose="020B0402040504020204" pitchFamily="34" charset="0"/>
                <a:sym typeface="Wingdings" panose="05000000000000000000" pitchFamily="2" charset="2"/>
              </a:rPr>
              <a:t> The G+ LSR </a:t>
            </a:r>
            <a:r>
              <a:rPr lang="en-GB" sz="1400" u="sng"/>
              <a:t>reflect the G+ data, and focus on hazards in OW environment</a:t>
            </a:r>
            <a:endParaRPr kumimoji="0" lang="en-US" altLang="en-US" b="0" i="0" u="none" strike="noStrike" cap="none" normalizeH="0" baseline="0">
              <a:ln>
                <a:noFill/>
              </a:ln>
              <a:effectLst/>
              <a:latin typeface="+mn-lt"/>
              <a:ea typeface="Noto Sans Light" panose="020B0402040504020204" pitchFamily="34" charset="0"/>
              <a:cs typeface="Noto Sans Light" panose="020B0402040504020204" pitchFamily="34" charset="0"/>
            </a:endParaRPr>
          </a:p>
          <a:p>
            <a:pPr marL="514350" lvl="4" indent="-514350" eaLnBrk="0" fontAlgn="base" hangingPunct="0">
              <a:spcBef>
                <a:spcPts val="600"/>
              </a:spcBef>
              <a:spcAft>
                <a:spcPct val="0"/>
              </a:spcAft>
              <a:buClrTx/>
              <a:buFont typeface="Arial" panose="020B0604020202020204" pitchFamily="34" charset="0"/>
              <a:buChar char="•"/>
            </a:pPr>
            <a:r>
              <a:rPr lang="en-GB" sz="1400"/>
              <a:t>The G+ LSR </a:t>
            </a:r>
            <a:r>
              <a:rPr lang="en-GB"/>
              <a:t>primarily aims to</a:t>
            </a:r>
            <a:r>
              <a:rPr lang="en-GB" sz="1400"/>
              <a:t> support those </a:t>
            </a:r>
            <a:r>
              <a:rPr lang="en-GB" sz="1400" u="sng"/>
              <a:t>without an existing</a:t>
            </a:r>
            <a:r>
              <a:rPr lang="en-GB" sz="1400"/>
              <a:t> programme</a:t>
            </a:r>
          </a:p>
          <a:p>
            <a:pPr marL="514350" lvl="6" indent="-514350" eaLnBrk="0" fontAlgn="base" hangingPunct="0">
              <a:spcBef>
                <a:spcPts val="600"/>
              </a:spcBef>
              <a:spcAft>
                <a:spcPct val="0"/>
              </a:spcAft>
              <a:buClrTx/>
              <a:buFont typeface="Arial" panose="020B0604020202020204" pitchFamily="34" charset="0"/>
              <a:buChar char="•"/>
            </a:pPr>
            <a:r>
              <a:rPr kumimoji="0" lang="en-US" altLang="en-US" b="0" i="0" u="none" strike="noStrike" cap="none" normalizeH="0" baseline="0">
                <a:ln>
                  <a:noFill/>
                </a:ln>
                <a:effectLst/>
                <a:latin typeface="+mn-lt"/>
                <a:ea typeface="Noto Sans Light" panose="020B0402040504020204" pitchFamily="34" charset="0"/>
                <a:cs typeface="Noto Sans Light" panose="020B0402040504020204" pitchFamily="34" charset="0"/>
              </a:rPr>
              <a:t>The offshore wind industry is expanding globally very quickly, meaning </a:t>
            </a:r>
            <a:r>
              <a:rPr lang="en-US" altLang="en-US">
                <a:latin typeface="+mn-lt"/>
                <a:ea typeface="Noto Sans Light" panose="020B0402040504020204" pitchFamily="34" charset="0"/>
                <a:cs typeface="Noto Sans Light" panose="020B0402040504020204" pitchFamily="34" charset="0"/>
              </a:rPr>
              <a:t>many </a:t>
            </a:r>
            <a:r>
              <a:rPr lang="en-US" altLang="en-US" err="1">
                <a:latin typeface="+mn-lt"/>
                <a:ea typeface="Noto Sans Light" panose="020B0402040504020204" pitchFamily="34" charset="0"/>
                <a:cs typeface="Noto Sans Light" panose="020B0402040504020204" pitchFamily="34" charset="0"/>
              </a:rPr>
              <a:t>organisations</a:t>
            </a:r>
            <a:r>
              <a:rPr lang="en-US" altLang="en-US">
                <a:latin typeface="+mn-lt"/>
                <a:ea typeface="Noto Sans Light" panose="020B0402040504020204" pitchFamily="34" charset="0"/>
                <a:cs typeface="Noto Sans Light" panose="020B0402040504020204" pitchFamily="34" charset="0"/>
              </a:rPr>
              <a:t> and the supply chain are at the start of their safety culture journey</a:t>
            </a:r>
            <a:endParaRPr kumimoji="0" lang="en-GB" altLang="en-US" b="0" i="0" u="none" strike="noStrike" cap="none" normalizeH="0" baseline="0">
              <a:ln>
                <a:noFill/>
              </a:ln>
              <a:effectLst/>
              <a:latin typeface="+mn-lt"/>
              <a:ea typeface="Noto Sans Light" panose="020B0402040504020204" pitchFamily="34" charset="0"/>
              <a:cs typeface="Noto Sans Light" panose="020B0402040504020204" pitchFamily="34" charset="0"/>
            </a:endParaRPr>
          </a:p>
          <a:p>
            <a:pPr marL="514350" marR="0" lvl="0" indent="-514350" algn="l" defTabSz="914400" rtl="0" eaLnBrk="0" fontAlgn="base" latinLnBrk="0" hangingPunct="0">
              <a:spcBef>
                <a:spcPts val="600"/>
              </a:spcBef>
              <a:spcAft>
                <a:spcPct val="0"/>
              </a:spcAft>
              <a:buClrTx/>
              <a:buSzTx/>
              <a:buFont typeface="Arial" panose="020B0604020202020204" pitchFamily="34" charset="0"/>
              <a:buChar char="•"/>
              <a:tabLst/>
            </a:pPr>
            <a:r>
              <a:rPr kumimoji="0" lang="en-US" altLang="en-US" sz="1400" b="0" i="0" u="none" strike="noStrike" cap="none" normalizeH="0" baseline="0">
                <a:ln>
                  <a:noFill/>
                </a:ln>
                <a:effectLst/>
                <a:latin typeface="+mn-lt"/>
                <a:ea typeface="Noto Sans Light" panose="020B0402040504020204" pitchFamily="34" charset="0"/>
                <a:cs typeface="Noto Sans Light" panose="020B0402040504020204" pitchFamily="34" charset="0"/>
              </a:rPr>
              <a:t>For this reason, the G+ chose to have </a:t>
            </a:r>
            <a:r>
              <a:rPr lang="en-US" altLang="en-US">
                <a:latin typeface="+mn-lt"/>
                <a:ea typeface="Noto Sans Light" panose="020B0402040504020204" pitchFamily="34" charset="0"/>
                <a:cs typeface="Noto Sans Light" panose="020B0402040504020204" pitchFamily="34" charset="0"/>
              </a:rPr>
              <a:t>a </a:t>
            </a:r>
            <a:r>
              <a:rPr kumimoji="0" lang="en-US" altLang="en-US" sz="1400" b="0" i="0" u="none" strike="noStrike" cap="none" normalizeH="0" baseline="0">
                <a:ln>
                  <a:noFill/>
                </a:ln>
                <a:effectLst/>
                <a:latin typeface="+mn-lt"/>
                <a:ea typeface="Noto Sans Light" panose="020B0402040504020204" pitchFamily="34" charset="0"/>
                <a:cs typeface="Noto Sans Light" panose="020B0402040504020204" pitchFamily="34" charset="0"/>
              </a:rPr>
              <a:t>simplified set of rules, making it easier for the frontline, easier to incorporate in contractual requirements, and easier to align across regions.</a:t>
            </a:r>
          </a:p>
          <a:p>
            <a:pPr marL="514350" marR="0" lvl="0" indent="-514350" algn="l" defTabSz="914400" rtl="0" eaLnBrk="0" fontAlgn="base" latinLnBrk="0" hangingPunct="0">
              <a:spcBef>
                <a:spcPts val="600"/>
              </a:spcBef>
              <a:spcAft>
                <a:spcPct val="0"/>
              </a:spcAft>
              <a:buClrTx/>
              <a:buSzTx/>
              <a:buFont typeface="Arial" panose="020B0604020202020204" pitchFamily="34" charset="0"/>
              <a:buChar char="•"/>
              <a:tabLst/>
            </a:pPr>
            <a:r>
              <a:rPr kumimoji="0" lang="en-US" altLang="en-US" sz="1400" b="0" i="0" u="none" strike="noStrike" cap="none" normalizeH="0" baseline="0">
                <a:ln>
                  <a:noFill/>
                </a:ln>
                <a:effectLst/>
                <a:latin typeface="+mn-lt"/>
                <a:ea typeface="Noto Sans Light" panose="020B0402040504020204" pitchFamily="34" charset="0"/>
                <a:cs typeface="Noto Sans Light" panose="020B0402040504020204" pitchFamily="34" charset="0"/>
              </a:rPr>
              <a:t>They can more readily align at a high level with existing sets among G+ Members, Associates and in the industry, representing a more common denominator</a:t>
            </a:r>
          </a:p>
          <a:p>
            <a:pPr marL="457200" indent="-342900">
              <a:spcBef>
                <a:spcPts val="600"/>
              </a:spcBef>
              <a:buFont typeface="Arial" panose="020B0604020202020204" pitchFamily="34" charset="0"/>
              <a:buChar char="•"/>
            </a:pPr>
            <a:r>
              <a:rPr lang="en-GB">
                <a:latin typeface="+mn-lt"/>
                <a:ea typeface="Noto Sans Light" panose="020B0402040504020204" pitchFamily="34" charset="0"/>
                <a:cs typeface="Noto Sans Light" panose="020B0402040504020204" pitchFamily="34" charset="0"/>
              </a:rPr>
              <a:t>The G+ LSR enables those with existing programmes to:</a:t>
            </a:r>
          </a:p>
          <a:p>
            <a:pPr marL="1257300" lvl="1" indent="-342900">
              <a:spcBef>
                <a:spcPts val="600"/>
              </a:spcBef>
              <a:buFont typeface="+mj-lt"/>
              <a:buAutoNum type="arabicPeriod"/>
            </a:pPr>
            <a:r>
              <a:rPr lang="en-GB">
                <a:latin typeface="+mn-lt"/>
                <a:ea typeface="Noto Sans Light" panose="020B0402040504020204" pitchFamily="34" charset="0"/>
                <a:cs typeface="Noto Sans Light" panose="020B0402040504020204" pitchFamily="34" charset="0"/>
              </a:rPr>
              <a:t>validate their programme covers offshore wind specific risk profile, </a:t>
            </a:r>
          </a:p>
          <a:p>
            <a:pPr marL="1257300" lvl="1" indent="-342900">
              <a:spcBef>
                <a:spcPts val="600"/>
              </a:spcBef>
              <a:buFont typeface="+mj-lt"/>
              <a:buAutoNum type="arabicPeriod"/>
            </a:pPr>
            <a:r>
              <a:rPr lang="en-GB">
                <a:latin typeface="+mn-lt"/>
                <a:ea typeface="Noto Sans Light" panose="020B0402040504020204" pitchFamily="34" charset="0"/>
                <a:cs typeface="Noto Sans Light" panose="020B0402040504020204" pitchFamily="34" charset="0"/>
              </a:rPr>
              <a:t>refer to the G+ set in discussions with service providers, particularly those new to our industry</a:t>
            </a:r>
          </a:p>
          <a:p>
            <a:pPr marL="514350" marR="0" lvl="0" indent="-514350" algn="l" defTabSz="914400" rtl="0" eaLnBrk="0" fontAlgn="base" latinLnBrk="0" hangingPunct="0">
              <a:spcBef>
                <a:spcPts val="600"/>
              </a:spcBef>
              <a:spcAft>
                <a:spcPct val="0"/>
              </a:spcAft>
              <a:buClrTx/>
              <a:buSzTx/>
              <a:buFont typeface="Arial" panose="020B0604020202020204" pitchFamily="34" charset="0"/>
              <a:buChar char="•"/>
              <a:tabLst/>
            </a:pPr>
            <a:endParaRPr kumimoji="0" lang="en-GB" altLang="en-US" sz="1400" b="0" i="0" u="none" strike="noStrike" cap="none" normalizeH="0" baseline="0">
              <a:ln>
                <a:noFill/>
              </a:ln>
              <a:effectLst/>
              <a:latin typeface="+mn-lt"/>
              <a:ea typeface="Noto Sans Light" panose="020B0402040504020204" pitchFamily="34" charset="0"/>
              <a:cs typeface="Noto Sans Light" panose="020B0402040504020204" pitchFamily="34" charset="0"/>
            </a:endParaRPr>
          </a:p>
        </p:txBody>
      </p:sp>
      <p:sp>
        <p:nvSpPr>
          <p:cNvPr id="3" name="TextBox 2">
            <a:extLst>
              <a:ext uri="{FF2B5EF4-FFF2-40B4-BE49-F238E27FC236}">
                <a16:creationId xmlns:a16="http://schemas.microsoft.com/office/drawing/2014/main" id="{549AB93F-8180-25D9-93CD-FF6BDA49EBDC}"/>
              </a:ext>
            </a:extLst>
          </p:cNvPr>
          <p:cNvSpPr txBox="1"/>
          <p:nvPr/>
        </p:nvSpPr>
        <p:spPr>
          <a:xfrm>
            <a:off x="1711706" y="1879252"/>
            <a:ext cx="4794422" cy="1384995"/>
          </a:xfrm>
          <a:prstGeom prst="rect">
            <a:avLst/>
          </a:prstGeom>
          <a:solidFill>
            <a:srgbClr val="00B0FC"/>
          </a:solidFill>
        </p:spPr>
        <p:txBody>
          <a:bodyPr wrap="square" rtlCol="0">
            <a:spAutoFit/>
          </a:bodyPr>
          <a:lstStyle/>
          <a:p>
            <a:r>
              <a:rPr lang="en-GB"/>
              <a:t>Key messages, adapt for own company and align with own vision for the deployment of your lifesaving rules programme.</a:t>
            </a:r>
          </a:p>
          <a:p>
            <a:endParaRPr lang="en-GB"/>
          </a:p>
          <a:p>
            <a:r>
              <a:rPr lang="en-GB"/>
              <a:t>Create a slide that inspires your audience and underlines your organisation’s commitment to enabling safe working</a:t>
            </a:r>
          </a:p>
        </p:txBody>
      </p:sp>
    </p:spTree>
    <p:extLst>
      <p:ext uri="{BB962C8B-B14F-4D97-AF65-F5344CB8AC3E}">
        <p14:creationId xmlns:p14="http://schemas.microsoft.com/office/powerpoint/2010/main" val="323791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6">
            <a:extLst>
              <a:ext uri="{FF2B5EF4-FFF2-40B4-BE49-F238E27FC236}">
                <a16:creationId xmlns:a16="http://schemas.microsoft.com/office/drawing/2014/main" id="{BA314467-2813-4D8A-EC3E-63550777D4C7}"/>
              </a:ext>
            </a:extLst>
          </p:cNvPr>
          <p:cNvSpPr txBox="1"/>
          <p:nvPr/>
        </p:nvSpPr>
        <p:spPr>
          <a:xfrm>
            <a:off x="999865" y="1443078"/>
            <a:ext cx="2671643" cy="21852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GB" sz="1000">
                <a:latin typeface="Aptos" panose="020B0004020202020204" pitchFamily="34" charset="0"/>
              </a:rPr>
              <a:t>Always ensure the required plans and permits are in place before you start a job</a:t>
            </a:r>
          </a:p>
          <a:p>
            <a:pPr>
              <a:spcAft>
                <a:spcPts val="300"/>
              </a:spcAft>
            </a:pPr>
            <a:endParaRPr lang="en-GB" sz="1100">
              <a:latin typeface="Aptos" panose="020B0004020202020204" pitchFamily="34" charset="0"/>
            </a:endParaRPr>
          </a:p>
          <a:p>
            <a:pPr>
              <a:spcAft>
                <a:spcPts val="300"/>
              </a:spcAft>
            </a:pPr>
            <a:r>
              <a:rPr lang="en-GB" sz="1000">
                <a:latin typeface="Aptos" panose="020B0004020202020204" pitchFamily="34" charset="0"/>
              </a:rPr>
              <a:t>Always use tools and equipment that are fit for the intended purpose</a:t>
            </a:r>
          </a:p>
          <a:p>
            <a:pPr>
              <a:spcAft>
                <a:spcPts val="300"/>
              </a:spcAft>
            </a:pPr>
            <a:endParaRPr lang="en-GB" sz="1000">
              <a:latin typeface="Aptos" panose="020B0004020202020204" pitchFamily="34" charset="0"/>
            </a:endParaRPr>
          </a:p>
          <a:p>
            <a:pPr>
              <a:spcAft>
                <a:spcPts val="300"/>
              </a:spcAft>
            </a:pPr>
            <a:r>
              <a:rPr lang="en-GB" sz="1000">
                <a:latin typeface="Aptos" panose="020B0004020202020204" pitchFamily="34" charset="0"/>
              </a:rPr>
              <a:t>Never undertake any job unless you have been trained and assessed as competent</a:t>
            </a:r>
          </a:p>
          <a:p>
            <a:pPr>
              <a:spcAft>
                <a:spcPts val="300"/>
              </a:spcAft>
            </a:pPr>
            <a:endParaRPr lang="en-GB" sz="1000">
              <a:latin typeface="Aptos" panose="020B0004020202020204" pitchFamily="34" charset="0"/>
            </a:endParaRPr>
          </a:p>
          <a:p>
            <a:pPr>
              <a:spcAft>
                <a:spcPts val="300"/>
              </a:spcAft>
            </a:pPr>
            <a:r>
              <a:rPr lang="en-GB" sz="1000">
                <a:latin typeface="Aptos" panose="020B0004020202020204" pitchFamily="34" charset="0"/>
              </a:rPr>
              <a:t>Never work, or operate vehicles or machinery, while under the influence of drugs or alcohol</a:t>
            </a:r>
          </a:p>
        </p:txBody>
      </p:sp>
      <p:pic>
        <p:nvPicPr>
          <p:cNvPr id="7" name="Picture 6">
            <a:extLst>
              <a:ext uri="{FF2B5EF4-FFF2-40B4-BE49-F238E27FC236}">
                <a16:creationId xmlns:a16="http://schemas.microsoft.com/office/drawing/2014/main" id="{CBF55763-7DF3-CE90-9569-D6C35AABDD4E}"/>
              </a:ext>
            </a:extLst>
          </p:cNvPr>
          <p:cNvPicPr>
            <a:picLocks noChangeAspect="1"/>
          </p:cNvPicPr>
          <p:nvPr/>
        </p:nvPicPr>
        <p:blipFill>
          <a:blip r:embed="rId2"/>
          <a:srcRect/>
          <a:stretch/>
        </p:blipFill>
        <p:spPr>
          <a:xfrm>
            <a:off x="419508" y="1453075"/>
            <a:ext cx="507376" cy="507376"/>
          </a:xfrm>
          <a:prstGeom prst="rect">
            <a:avLst/>
          </a:prstGeom>
          <a:noFill/>
        </p:spPr>
      </p:pic>
      <p:sp>
        <p:nvSpPr>
          <p:cNvPr id="10" name="TextBox 18">
            <a:extLst>
              <a:ext uri="{FF2B5EF4-FFF2-40B4-BE49-F238E27FC236}">
                <a16:creationId xmlns:a16="http://schemas.microsoft.com/office/drawing/2014/main" id="{B1C6CD7A-5B31-7ADB-61F0-F2317CD0A5AF}"/>
              </a:ext>
            </a:extLst>
          </p:cNvPr>
          <p:cNvSpPr txBox="1"/>
          <p:nvPr/>
        </p:nvSpPr>
        <p:spPr>
          <a:xfrm>
            <a:off x="462890" y="980298"/>
            <a:ext cx="3279059"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1" name="TextBox 19">
            <a:extLst>
              <a:ext uri="{FF2B5EF4-FFF2-40B4-BE49-F238E27FC236}">
                <a16:creationId xmlns:a16="http://schemas.microsoft.com/office/drawing/2014/main" id="{9539FE32-43BA-5703-7208-F2B85B573948}"/>
              </a:ext>
            </a:extLst>
          </p:cNvPr>
          <p:cNvSpPr txBox="1"/>
          <p:nvPr/>
        </p:nvSpPr>
        <p:spPr>
          <a:xfrm>
            <a:off x="4925865" y="980298"/>
            <a:ext cx="3298082"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at Height</a:t>
            </a:r>
          </a:p>
        </p:txBody>
      </p:sp>
      <p:sp>
        <p:nvSpPr>
          <p:cNvPr id="12" name="TextBox 20">
            <a:extLst>
              <a:ext uri="{FF2B5EF4-FFF2-40B4-BE49-F238E27FC236}">
                <a16:creationId xmlns:a16="http://schemas.microsoft.com/office/drawing/2014/main" id="{FD09B363-9E67-BE96-DCA2-16EFEB98279E}"/>
              </a:ext>
            </a:extLst>
          </p:cNvPr>
          <p:cNvSpPr txBox="1"/>
          <p:nvPr/>
        </p:nvSpPr>
        <p:spPr>
          <a:xfrm>
            <a:off x="443723" y="3867294"/>
            <a:ext cx="3281393"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with Electricity</a:t>
            </a:r>
          </a:p>
        </p:txBody>
      </p:sp>
      <p:sp>
        <p:nvSpPr>
          <p:cNvPr id="13" name="TextBox 21">
            <a:extLst>
              <a:ext uri="{FF2B5EF4-FFF2-40B4-BE49-F238E27FC236}">
                <a16:creationId xmlns:a16="http://schemas.microsoft.com/office/drawing/2014/main" id="{70D1A60E-3AB6-34A1-43FD-12B2E7E85533}"/>
              </a:ext>
            </a:extLst>
          </p:cNvPr>
          <p:cNvSpPr txBox="1"/>
          <p:nvPr/>
        </p:nvSpPr>
        <p:spPr>
          <a:xfrm>
            <a:off x="4945491" y="1906857"/>
            <a:ext cx="326126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Out of harms way</a:t>
            </a:r>
          </a:p>
        </p:txBody>
      </p:sp>
      <p:sp>
        <p:nvSpPr>
          <p:cNvPr id="14" name="TextBox 37">
            <a:extLst>
              <a:ext uri="{FF2B5EF4-FFF2-40B4-BE49-F238E27FC236}">
                <a16:creationId xmlns:a16="http://schemas.microsoft.com/office/drawing/2014/main" id="{D5090377-5C05-417D-85B4-02016E016DDC}"/>
              </a:ext>
            </a:extLst>
          </p:cNvPr>
          <p:cNvSpPr txBox="1"/>
          <p:nvPr/>
        </p:nvSpPr>
        <p:spPr>
          <a:xfrm>
            <a:off x="1051138" y="4332498"/>
            <a:ext cx="26716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latin typeface="Orsted Sans" panose="00000500000000000000" pitchFamily="50" charset="0"/>
              </a:rPr>
              <a:t>Always verify isolation and zero energy before work begins</a:t>
            </a:r>
            <a:endParaRPr lang="en-GB" sz="1100">
              <a:latin typeface="Orsted Sans" panose="00000500000000000000" pitchFamily="50" charset="0"/>
            </a:endParaRPr>
          </a:p>
        </p:txBody>
      </p:sp>
      <p:sp>
        <p:nvSpPr>
          <p:cNvPr id="15" name="TextBox 38">
            <a:extLst>
              <a:ext uri="{FF2B5EF4-FFF2-40B4-BE49-F238E27FC236}">
                <a16:creationId xmlns:a16="http://schemas.microsoft.com/office/drawing/2014/main" id="{7A45960A-0B3A-FE9A-723C-AC68F9AF71A6}"/>
              </a:ext>
            </a:extLst>
          </p:cNvPr>
          <p:cNvSpPr txBox="1"/>
          <p:nvPr/>
        </p:nvSpPr>
        <p:spPr>
          <a:xfrm>
            <a:off x="4997462" y="3927592"/>
            <a:ext cx="3226485"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Transfer Operations</a:t>
            </a:r>
          </a:p>
        </p:txBody>
      </p:sp>
      <p:sp>
        <p:nvSpPr>
          <p:cNvPr id="16" name="TextBox 40">
            <a:extLst>
              <a:ext uri="{FF2B5EF4-FFF2-40B4-BE49-F238E27FC236}">
                <a16:creationId xmlns:a16="http://schemas.microsoft.com/office/drawing/2014/main" id="{43FEAD7A-7180-B4F0-6BB2-854D73065D20}"/>
              </a:ext>
            </a:extLst>
          </p:cNvPr>
          <p:cNvSpPr txBox="1"/>
          <p:nvPr/>
        </p:nvSpPr>
        <p:spPr>
          <a:xfrm>
            <a:off x="5472494" y="2339313"/>
            <a:ext cx="272485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en-GB" sz="1000">
                <a:latin typeface="Aptos" panose="020B0004020202020204" pitchFamily="34" charset="0"/>
              </a:rPr>
              <a:t>Always secure tools, loose materials and equipment to prevent them from falling</a:t>
            </a:r>
          </a:p>
          <a:p>
            <a:pPr>
              <a:spcAft>
                <a:spcPts val="300"/>
              </a:spcAft>
            </a:pPr>
            <a:endParaRPr lang="en-GB" sz="1000">
              <a:latin typeface="Aptos" panose="020B0004020202020204" pitchFamily="34" charset="0"/>
            </a:endParaRPr>
          </a:p>
          <a:p>
            <a:pPr>
              <a:spcAft>
                <a:spcPts val="300"/>
              </a:spcAft>
            </a:pPr>
            <a:r>
              <a:rPr lang="en-GB" sz="1000">
                <a:latin typeface="Aptos" panose="020B0004020202020204" pitchFamily="34" charset="0"/>
              </a:rPr>
              <a:t>Never place yourself under a suspended load during lifting</a:t>
            </a:r>
          </a:p>
          <a:p>
            <a:pPr>
              <a:spcAft>
                <a:spcPts val="300"/>
              </a:spcAft>
            </a:pPr>
            <a:endParaRPr lang="en-GB" sz="1000">
              <a:latin typeface="Aptos" panose="020B0004020202020204" pitchFamily="34" charset="0"/>
            </a:endParaRPr>
          </a:p>
          <a:p>
            <a:pPr>
              <a:spcAft>
                <a:spcPts val="300"/>
              </a:spcAft>
            </a:pPr>
            <a:r>
              <a:rPr lang="en-GB" sz="1000">
                <a:latin typeface="Aptos" panose="020B0004020202020204" pitchFamily="34" charset="0"/>
              </a:rPr>
              <a:t>Always adhere to barriers and exclusion zones</a:t>
            </a:r>
            <a:endParaRPr lang="en-GB" sz="1100">
              <a:latin typeface="Aptos" panose="020B0004020202020204" pitchFamily="34" charset="0"/>
            </a:endParaRPr>
          </a:p>
        </p:txBody>
      </p:sp>
      <p:sp>
        <p:nvSpPr>
          <p:cNvPr id="17" name="TextBox 41">
            <a:extLst>
              <a:ext uri="{FF2B5EF4-FFF2-40B4-BE49-F238E27FC236}">
                <a16:creationId xmlns:a16="http://schemas.microsoft.com/office/drawing/2014/main" id="{B2B82660-34FA-9C1D-255E-AE3BF4A13FCE}"/>
              </a:ext>
            </a:extLst>
          </p:cNvPr>
          <p:cNvSpPr txBox="1"/>
          <p:nvPr/>
        </p:nvSpPr>
        <p:spPr>
          <a:xfrm>
            <a:off x="5526935" y="1407640"/>
            <a:ext cx="266590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latin typeface="Aptos" panose="020B0004020202020204" pitchFamily="34" charset="0"/>
              </a:rPr>
              <a:t>Always use fall protection when working at height</a:t>
            </a:r>
            <a:endParaRPr lang="en-GB" sz="1100">
              <a:latin typeface="Aptos" panose="020B0004020202020204" pitchFamily="34" charset="0"/>
            </a:endParaRPr>
          </a:p>
        </p:txBody>
      </p:sp>
      <p:sp>
        <p:nvSpPr>
          <p:cNvPr id="51" name="TextBox 39">
            <a:extLst>
              <a:ext uri="{FF2B5EF4-FFF2-40B4-BE49-F238E27FC236}">
                <a16:creationId xmlns:a16="http://schemas.microsoft.com/office/drawing/2014/main" id="{035F9E6F-DA82-FC23-0C74-78F066BDF5C6}"/>
              </a:ext>
            </a:extLst>
          </p:cNvPr>
          <p:cNvSpPr txBox="1"/>
          <p:nvPr/>
        </p:nvSpPr>
        <p:spPr>
          <a:xfrm>
            <a:off x="5535113" y="4332498"/>
            <a:ext cx="267164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latin typeface="Aptos" panose="020B0004020202020204" pitchFamily="34" charset="0"/>
              </a:rPr>
              <a:t>Only transfer from a vessel when you are ready, and permission is provided</a:t>
            </a:r>
            <a:endParaRPr lang="en-GB" sz="1100">
              <a:latin typeface="Aptos" panose="020B0004020202020204" pitchFamily="34" charset="0"/>
            </a:endParaRPr>
          </a:p>
        </p:txBody>
      </p:sp>
      <p:sp>
        <p:nvSpPr>
          <p:cNvPr id="56" name="TextBox 55">
            <a:extLst>
              <a:ext uri="{FF2B5EF4-FFF2-40B4-BE49-F238E27FC236}">
                <a16:creationId xmlns:a16="http://schemas.microsoft.com/office/drawing/2014/main" id="{495899E9-070E-4354-9D34-29BC4440D0DE}"/>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57" name="Picture 56" descr="A logo with a letter and a logo&#10;&#10;Description automatically generated">
            <a:extLst>
              <a:ext uri="{FF2B5EF4-FFF2-40B4-BE49-F238E27FC236}">
                <a16:creationId xmlns:a16="http://schemas.microsoft.com/office/drawing/2014/main" id="{CE404B23-7B37-BB2C-8665-FE4751F48359}"/>
              </a:ext>
            </a:extLst>
          </p:cNvPr>
          <p:cNvPicPr>
            <a:picLocks noChangeAspect="1"/>
          </p:cNvPicPr>
          <p:nvPr/>
        </p:nvPicPr>
        <p:blipFill>
          <a:blip r:embed="rId3"/>
          <a:stretch>
            <a:fillRect/>
          </a:stretch>
        </p:blipFill>
        <p:spPr>
          <a:xfrm>
            <a:off x="544906" y="262175"/>
            <a:ext cx="393021" cy="525233"/>
          </a:xfrm>
          <a:prstGeom prst="rect">
            <a:avLst/>
          </a:prstGeom>
        </p:spPr>
      </p:pic>
      <p:pic>
        <p:nvPicPr>
          <p:cNvPr id="58" name="Picture 57">
            <a:extLst>
              <a:ext uri="{FF2B5EF4-FFF2-40B4-BE49-F238E27FC236}">
                <a16:creationId xmlns:a16="http://schemas.microsoft.com/office/drawing/2014/main" id="{FA19A2EA-1C2A-5FA7-4AC4-98EFA51AB8AC}"/>
              </a:ext>
            </a:extLst>
          </p:cNvPr>
          <p:cNvPicPr>
            <a:picLocks noChangeAspect="1"/>
          </p:cNvPicPr>
          <p:nvPr/>
        </p:nvPicPr>
        <p:blipFill>
          <a:blip r:embed="rId4"/>
          <a:srcRect/>
          <a:stretch/>
        </p:blipFill>
        <p:spPr>
          <a:xfrm>
            <a:off x="419508" y="1968548"/>
            <a:ext cx="507376" cy="507376"/>
          </a:xfrm>
          <a:prstGeom prst="rect">
            <a:avLst/>
          </a:prstGeom>
          <a:noFill/>
        </p:spPr>
      </p:pic>
      <p:pic>
        <p:nvPicPr>
          <p:cNvPr id="59" name="Picture 58">
            <a:extLst>
              <a:ext uri="{FF2B5EF4-FFF2-40B4-BE49-F238E27FC236}">
                <a16:creationId xmlns:a16="http://schemas.microsoft.com/office/drawing/2014/main" id="{AAB0D60C-DADD-EC61-3505-EE62A89BC5A9}"/>
              </a:ext>
            </a:extLst>
          </p:cNvPr>
          <p:cNvPicPr>
            <a:picLocks noChangeAspect="1"/>
          </p:cNvPicPr>
          <p:nvPr/>
        </p:nvPicPr>
        <p:blipFill>
          <a:blip r:embed="rId5"/>
          <a:srcRect/>
          <a:stretch/>
        </p:blipFill>
        <p:spPr>
          <a:xfrm>
            <a:off x="419508" y="2566493"/>
            <a:ext cx="507376" cy="507376"/>
          </a:xfrm>
          <a:prstGeom prst="rect">
            <a:avLst/>
          </a:prstGeom>
          <a:noFill/>
        </p:spPr>
      </p:pic>
      <p:pic>
        <p:nvPicPr>
          <p:cNvPr id="60" name="Picture 59">
            <a:extLst>
              <a:ext uri="{FF2B5EF4-FFF2-40B4-BE49-F238E27FC236}">
                <a16:creationId xmlns:a16="http://schemas.microsoft.com/office/drawing/2014/main" id="{C22C52EA-BC2F-B815-297A-CF7067581F70}"/>
              </a:ext>
            </a:extLst>
          </p:cNvPr>
          <p:cNvPicPr>
            <a:picLocks noChangeAspect="1"/>
          </p:cNvPicPr>
          <p:nvPr/>
        </p:nvPicPr>
        <p:blipFill>
          <a:blip r:embed="rId6"/>
          <a:srcRect/>
          <a:stretch/>
        </p:blipFill>
        <p:spPr>
          <a:xfrm>
            <a:off x="443723" y="3120916"/>
            <a:ext cx="507376" cy="507376"/>
          </a:xfrm>
          <a:prstGeom prst="rect">
            <a:avLst/>
          </a:prstGeom>
          <a:noFill/>
        </p:spPr>
      </p:pic>
      <p:pic>
        <p:nvPicPr>
          <p:cNvPr id="61" name="Picture 60">
            <a:extLst>
              <a:ext uri="{FF2B5EF4-FFF2-40B4-BE49-F238E27FC236}">
                <a16:creationId xmlns:a16="http://schemas.microsoft.com/office/drawing/2014/main" id="{F3FB0AA5-7A6D-D4C5-FC4C-47CE04235AB3}"/>
              </a:ext>
            </a:extLst>
          </p:cNvPr>
          <p:cNvPicPr>
            <a:picLocks noChangeAspect="1"/>
          </p:cNvPicPr>
          <p:nvPr/>
        </p:nvPicPr>
        <p:blipFill>
          <a:blip r:embed="rId7"/>
          <a:srcRect/>
          <a:stretch/>
        </p:blipFill>
        <p:spPr>
          <a:xfrm>
            <a:off x="437153" y="4282034"/>
            <a:ext cx="507376" cy="507376"/>
          </a:xfrm>
          <a:prstGeom prst="rect">
            <a:avLst/>
          </a:prstGeom>
          <a:noFill/>
        </p:spPr>
      </p:pic>
      <p:pic>
        <p:nvPicPr>
          <p:cNvPr id="62" name="Picture 61">
            <a:extLst>
              <a:ext uri="{FF2B5EF4-FFF2-40B4-BE49-F238E27FC236}">
                <a16:creationId xmlns:a16="http://schemas.microsoft.com/office/drawing/2014/main" id="{C677F1C4-0A3C-C16F-CE98-7EAE6393BE5D}"/>
              </a:ext>
            </a:extLst>
          </p:cNvPr>
          <p:cNvPicPr>
            <a:picLocks noChangeAspect="1"/>
          </p:cNvPicPr>
          <p:nvPr/>
        </p:nvPicPr>
        <p:blipFill>
          <a:blip r:embed="rId8"/>
          <a:srcRect/>
          <a:stretch/>
        </p:blipFill>
        <p:spPr>
          <a:xfrm>
            <a:off x="4925864" y="1354007"/>
            <a:ext cx="507376" cy="507376"/>
          </a:xfrm>
          <a:prstGeom prst="rect">
            <a:avLst/>
          </a:prstGeom>
          <a:noFill/>
        </p:spPr>
      </p:pic>
      <p:pic>
        <p:nvPicPr>
          <p:cNvPr id="63" name="Picture 62">
            <a:extLst>
              <a:ext uri="{FF2B5EF4-FFF2-40B4-BE49-F238E27FC236}">
                <a16:creationId xmlns:a16="http://schemas.microsoft.com/office/drawing/2014/main" id="{9BA34A60-4B80-2A43-9122-7816AFACF74C}"/>
              </a:ext>
            </a:extLst>
          </p:cNvPr>
          <p:cNvPicPr>
            <a:picLocks noChangeAspect="1"/>
          </p:cNvPicPr>
          <p:nvPr/>
        </p:nvPicPr>
        <p:blipFill>
          <a:blip r:embed="rId9"/>
          <a:srcRect/>
          <a:stretch/>
        </p:blipFill>
        <p:spPr>
          <a:xfrm>
            <a:off x="4966221" y="2274397"/>
            <a:ext cx="507376" cy="507376"/>
          </a:xfrm>
          <a:prstGeom prst="rect">
            <a:avLst/>
          </a:prstGeom>
          <a:noFill/>
        </p:spPr>
      </p:pic>
      <p:pic>
        <p:nvPicPr>
          <p:cNvPr id="64" name="Picture 63">
            <a:extLst>
              <a:ext uri="{FF2B5EF4-FFF2-40B4-BE49-F238E27FC236}">
                <a16:creationId xmlns:a16="http://schemas.microsoft.com/office/drawing/2014/main" id="{EC2EA07D-D920-ED62-34B3-3AA51F118399}"/>
              </a:ext>
            </a:extLst>
          </p:cNvPr>
          <p:cNvPicPr>
            <a:picLocks noChangeAspect="1"/>
          </p:cNvPicPr>
          <p:nvPr/>
        </p:nvPicPr>
        <p:blipFill>
          <a:blip r:embed="rId10"/>
          <a:srcRect/>
          <a:stretch/>
        </p:blipFill>
        <p:spPr>
          <a:xfrm>
            <a:off x="4947310" y="2798249"/>
            <a:ext cx="507376" cy="507376"/>
          </a:xfrm>
          <a:prstGeom prst="rect">
            <a:avLst/>
          </a:prstGeom>
          <a:noFill/>
        </p:spPr>
      </p:pic>
      <p:pic>
        <p:nvPicPr>
          <p:cNvPr id="65" name="Picture 64">
            <a:extLst>
              <a:ext uri="{FF2B5EF4-FFF2-40B4-BE49-F238E27FC236}">
                <a16:creationId xmlns:a16="http://schemas.microsoft.com/office/drawing/2014/main" id="{CA86B369-98EC-E09C-DF96-36542F928A68}"/>
              </a:ext>
            </a:extLst>
          </p:cNvPr>
          <p:cNvPicPr>
            <a:picLocks noChangeAspect="1"/>
          </p:cNvPicPr>
          <p:nvPr/>
        </p:nvPicPr>
        <p:blipFill>
          <a:blip r:embed="rId11"/>
          <a:srcRect/>
          <a:stretch/>
        </p:blipFill>
        <p:spPr>
          <a:xfrm>
            <a:off x="4965118" y="3313863"/>
            <a:ext cx="507376" cy="507376"/>
          </a:xfrm>
          <a:prstGeom prst="rect">
            <a:avLst/>
          </a:prstGeom>
          <a:noFill/>
        </p:spPr>
      </p:pic>
      <p:pic>
        <p:nvPicPr>
          <p:cNvPr id="66" name="Picture 65">
            <a:extLst>
              <a:ext uri="{FF2B5EF4-FFF2-40B4-BE49-F238E27FC236}">
                <a16:creationId xmlns:a16="http://schemas.microsoft.com/office/drawing/2014/main" id="{62EC9CB0-2C7B-11E9-C66C-E95EFB91928B}"/>
              </a:ext>
            </a:extLst>
          </p:cNvPr>
          <p:cNvPicPr>
            <a:picLocks noChangeAspect="1"/>
          </p:cNvPicPr>
          <p:nvPr/>
        </p:nvPicPr>
        <p:blipFill>
          <a:blip r:embed="rId12"/>
          <a:srcRect/>
          <a:stretch/>
        </p:blipFill>
        <p:spPr>
          <a:xfrm>
            <a:off x="4974530" y="4278865"/>
            <a:ext cx="507376" cy="507376"/>
          </a:xfrm>
          <a:prstGeom prst="rect">
            <a:avLst/>
          </a:prstGeom>
          <a:noFill/>
        </p:spPr>
      </p:pic>
    </p:spTree>
    <p:extLst>
      <p:ext uri="{BB962C8B-B14F-4D97-AF65-F5344CB8AC3E}">
        <p14:creationId xmlns:p14="http://schemas.microsoft.com/office/powerpoint/2010/main" val="136171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40D8DF29-616E-D8BB-0C22-CF7D23AA7305}"/>
              </a:ext>
            </a:extLst>
          </p:cNvPr>
          <p:cNvSpPr txBox="1"/>
          <p:nvPr/>
        </p:nvSpPr>
        <p:spPr>
          <a:xfrm>
            <a:off x="462892" y="339917"/>
            <a:ext cx="7852814" cy="8002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spcBef>
                <a:spcPts val="1200"/>
              </a:spcBef>
              <a:defRPr sz="3200">
                <a:solidFill>
                  <a:srgbClr val="231F58"/>
                </a:solidFill>
                <a:latin typeface="DM Serif Display Regular"/>
                <a:ea typeface="DM Serif Display Regular"/>
                <a:cs typeface="DM Serif Display Regular"/>
                <a:sym typeface="DM Serif Display Regular"/>
              </a:defRPr>
            </a:pPr>
            <a:r>
              <a:rPr lang="en-GB" b="1">
                <a:latin typeface="Times New Roman" panose="02020603050405020304" pitchFamily="18" charset="0"/>
                <a:cs typeface="Times New Roman" panose="02020603050405020304" pitchFamily="18" charset="0"/>
              </a:rPr>
              <a:t>Not just a set of rules</a:t>
            </a:r>
            <a:endParaRPr b="1">
              <a:latin typeface="Times New Roman" panose="02020603050405020304" pitchFamily="18" charset="0"/>
              <a:cs typeface="Times New Roman" panose="02020603050405020304" pitchFamily="18" charset="0"/>
            </a:endParaRPr>
          </a:p>
          <a:p>
            <a:pPr>
              <a:defRPr>
                <a:latin typeface="Noto Sans Gothic"/>
                <a:ea typeface="Noto Sans Gothic"/>
                <a:cs typeface="Noto Sans Gothic"/>
                <a:sym typeface="Noto Sans Gothic"/>
              </a:defRPr>
            </a:pPr>
            <a:endParaRPr/>
          </a:p>
        </p:txBody>
      </p:sp>
      <p:sp>
        <p:nvSpPr>
          <p:cNvPr id="5" name="Rectangle 4">
            <a:extLst>
              <a:ext uri="{FF2B5EF4-FFF2-40B4-BE49-F238E27FC236}">
                <a16:creationId xmlns:a16="http://schemas.microsoft.com/office/drawing/2014/main" id="{3FD74939-9BEF-C715-7257-35B094AFB061}"/>
              </a:ext>
            </a:extLst>
          </p:cNvPr>
          <p:cNvSpPr/>
          <p:nvPr/>
        </p:nvSpPr>
        <p:spPr>
          <a:xfrm>
            <a:off x="379741" y="1065183"/>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1</a:t>
            </a:r>
          </a:p>
        </p:txBody>
      </p:sp>
      <p:sp>
        <p:nvSpPr>
          <p:cNvPr id="6" name="TextBox 5">
            <a:extLst>
              <a:ext uri="{FF2B5EF4-FFF2-40B4-BE49-F238E27FC236}">
                <a16:creationId xmlns:a16="http://schemas.microsoft.com/office/drawing/2014/main" id="{53E1A5FB-BE28-16F9-EABF-61C9E5E6F323}"/>
              </a:ext>
            </a:extLst>
          </p:cNvPr>
          <p:cNvSpPr txBox="1"/>
          <p:nvPr/>
        </p:nvSpPr>
        <p:spPr>
          <a:xfrm>
            <a:off x="736231" y="1465292"/>
            <a:ext cx="2192379" cy="307777"/>
          </a:xfrm>
          <a:custGeom>
            <a:avLst/>
            <a:gdLst>
              <a:gd name="connsiteX0" fmla="*/ 0 w 2192379"/>
              <a:gd name="connsiteY0" fmla="*/ 0 h 307777"/>
              <a:gd name="connsiteX1" fmla="*/ 570019 w 2192379"/>
              <a:gd name="connsiteY1" fmla="*/ 0 h 307777"/>
              <a:gd name="connsiteX2" fmla="*/ 1161961 w 2192379"/>
              <a:gd name="connsiteY2" fmla="*/ 0 h 307777"/>
              <a:gd name="connsiteX3" fmla="*/ 1666208 w 2192379"/>
              <a:gd name="connsiteY3" fmla="*/ 0 h 307777"/>
              <a:gd name="connsiteX4" fmla="*/ 2192379 w 2192379"/>
              <a:gd name="connsiteY4" fmla="*/ 0 h 307777"/>
              <a:gd name="connsiteX5" fmla="*/ 2192379 w 2192379"/>
              <a:gd name="connsiteY5" fmla="*/ 307777 h 307777"/>
              <a:gd name="connsiteX6" fmla="*/ 1644284 w 2192379"/>
              <a:gd name="connsiteY6" fmla="*/ 307777 h 307777"/>
              <a:gd name="connsiteX7" fmla="*/ 1052342 w 2192379"/>
              <a:gd name="connsiteY7" fmla="*/ 307777 h 307777"/>
              <a:gd name="connsiteX8" fmla="*/ 548095 w 2192379"/>
              <a:gd name="connsiteY8" fmla="*/ 307777 h 307777"/>
              <a:gd name="connsiteX9" fmla="*/ 0 w 2192379"/>
              <a:gd name="connsiteY9" fmla="*/ 307777 h 307777"/>
              <a:gd name="connsiteX10" fmla="*/ 0 w 219237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2379" h="307777" fill="none" extrusionOk="0">
                <a:moveTo>
                  <a:pt x="0" y="0"/>
                </a:moveTo>
                <a:cubicBezTo>
                  <a:pt x="129846" y="-35974"/>
                  <a:pt x="323396" y="20456"/>
                  <a:pt x="570019" y="0"/>
                </a:cubicBezTo>
                <a:cubicBezTo>
                  <a:pt x="816642" y="-20456"/>
                  <a:pt x="956962" y="59427"/>
                  <a:pt x="1161961" y="0"/>
                </a:cubicBezTo>
                <a:cubicBezTo>
                  <a:pt x="1366960" y="-59427"/>
                  <a:pt x="1432589" y="55581"/>
                  <a:pt x="1666208" y="0"/>
                </a:cubicBezTo>
                <a:cubicBezTo>
                  <a:pt x="1899827" y="-55581"/>
                  <a:pt x="1969300" y="38687"/>
                  <a:pt x="2192379" y="0"/>
                </a:cubicBezTo>
                <a:cubicBezTo>
                  <a:pt x="2202714" y="152976"/>
                  <a:pt x="2191026" y="201176"/>
                  <a:pt x="2192379" y="307777"/>
                </a:cubicBezTo>
                <a:cubicBezTo>
                  <a:pt x="1974980" y="348658"/>
                  <a:pt x="1900170" y="266817"/>
                  <a:pt x="1644284" y="307777"/>
                </a:cubicBezTo>
                <a:cubicBezTo>
                  <a:pt x="1388398" y="348737"/>
                  <a:pt x="1208561" y="239027"/>
                  <a:pt x="1052342" y="307777"/>
                </a:cubicBezTo>
                <a:cubicBezTo>
                  <a:pt x="896123" y="376527"/>
                  <a:pt x="670344" y="299558"/>
                  <a:pt x="548095" y="307777"/>
                </a:cubicBezTo>
                <a:cubicBezTo>
                  <a:pt x="425846" y="315996"/>
                  <a:pt x="165841" y="306763"/>
                  <a:pt x="0" y="307777"/>
                </a:cubicBezTo>
                <a:cubicBezTo>
                  <a:pt x="-31642" y="201657"/>
                  <a:pt x="8907" y="141749"/>
                  <a:pt x="0" y="0"/>
                </a:cubicBezTo>
                <a:close/>
              </a:path>
              <a:path w="2192379" h="307777" stroke="0" extrusionOk="0">
                <a:moveTo>
                  <a:pt x="0" y="0"/>
                </a:moveTo>
                <a:cubicBezTo>
                  <a:pt x="183032" y="-15501"/>
                  <a:pt x="367638" y="30361"/>
                  <a:pt x="482323" y="0"/>
                </a:cubicBezTo>
                <a:cubicBezTo>
                  <a:pt x="597008" y="-30361"/>
                  <a:pt x="936817" y="12601"/>
                  <a:pt x="1052342" y="0"/>
                </a:cubicBezTo>
                <a:cubicBezTo>
                  <a:pt x="1167867" y="-12601"/>
                  <a:pt x="1341144" y="26795"/>
                  <a:pt x="1556589" y="0"/>
                </a:cubicBezTo>
                <a:cubicBezTo>
                  <a:pt x="1772034" y="-26795"/>
                  <a:pt x="1988268" y="17550"/>
                  <a:pt x="2192379" y="0"/>
                </a:cubicBezTo>
                <a:cubicBezTo>
                  <a:pt x="2228745" y="129640"/>
                  <a:pt x="2161357" y="215092"/>
                  <a:pt x="2192379" y="307777"/>
                </a:cubicBezTo>
                <a:cubicBezTo>
                  <a:pt x="1938375" y="357781"/>
                  <a:pt x="1833763" y="307398"/>
                  <a:pt x="1644284" y="307777"/>
                </a:cubicBezTo>
                <a:cubicBezTo>
                  <a:pt x="1454806" y="308156"/>
                  <a:pt x="1306666" y="286779"/>
                  <a:pt x="1118113" y="307777"/>
                </a:cubicBezTo>
                <a:cubicBezTo>
                  <a:pt x="929560" y="328775"/>
                  <a:pt x="809845" y="237220"/>
                  <a:pt x="526171" y="307777"/>
                </a:cubicBezTo>
                <a:cubicBezTo>
                  <a:pt x="242497" y="378334"/>
                  <a:pt x="184998" y="292362"/>
                  <a:pt x="0" y="307777"/>
                </a:cubicBezTo>
                <a:cubicBezTo>
                  <a:pt x="-16211" y="232501"/>
                  <a:pt x="17782" y="81558"/>
                  <a:pt x="0" y="0"/>
                </a:cubicBezTo>
                <a:close/>
              </a:path>
            </a:pathLst>
          </a:custGeom>
          <a:solidFill>
            <a:srgbClr val="95C127"/>
          </a:solidFill>
          <a:ln>
            <a:solidFill>
              <a:srgbClr val="001200">
                <a:alpha val="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Set of Life Saving Rules</a:t>
            </a:r>
          </a:p>
        </p:txBody>
      </p:sp>
      <p:sp>
        <p:nvSpPr>
          <p:cNvPr id="9" name="Rectangle 8">
            <a:extLst>
              <a:ext uri="{FF2B5EF4-FFF2-40B4-BE49-F238E27FC236}">
                <a16:creationId xmlns:a16="http://schemas.microsoft.com/office/drawing/2014/main" id="{8EC36698-BF34-B496-A053-B87762582919}"/>
              </a:ext>
            </a:extLst>
          </p:cNvPr>
          <p:cNvSpPr/>
          <p:nvPr/>
        </p:nvSpPr>
        <p:spPr>
          <a:xfrm>
            <a:off x="3381834" y="1157234"/>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2</a:t>
            </a:r>
          </a:p>
        </p:txBody>
      </p:sp>
      <p:sp>
        <p:nvSpPr>
          <p:cNvPr id="10" name="TextBox 9">
            <a:extLst>
              <a:ext uri="{FF2B5EF4-FFF2-40B4-BE49-F238E27FC236}">
                <a16:creationId xmlns:a16="http://schemas.microsoft.com/office/drawing/2014/main" id="{7437A35B-88B5-BB8A-50EC-57A328016A83}"/>
              </a:ext>
            </a:extLst>
          </p:cNvPr>
          <p:cNvSpPr txBox="1"/>
          <p:nvPr/>
        </p:nvSpPr>
        <p:spPr>
          <a:xfrm>
            <a:off x="3728244" y="1341900"/>
            <a:ext cx="2078348" cy="523220"/>
          </a:xfrm>
          <a:custGeom>
            <a:avLst/>
            <a:gdLst>
              <a:gd name="connsiteX0" fmla="*/ 0 w 2078348"/>
              <a:gd name="connsiteY0" fmla="*/ 0 h 523220"/>
              <a:gd name="connsiteX1" fmla="*/ 540370 w 2078348"/>
              <a:gd name="connsiteY1" fmla="*/ 0 h 523220"/>
              <a:gd name="connsiteX2" fmla="*/ 1101524 w 2078348"/>
              <a:gd name="connsiteY2" fmla="*/ 0 h 523220"/>
              <a:gd name="connsiteX3" fmla="*/ 1579544 w 2078348"/>
              <a:gd name="connsiteY3" fmla="*/ 0 h 523220"/>
              <a:gd name="connsiteX4" fmla="*/ 2078348 w 2078348"/>
              <a:gd name="connsiteY4" fmla="*/ 0 h 523220"/>
              <a:gd name="connsiteX5" fmla="*/ 2078348 w 2078348"/>
              <a:gd name="connsiteY5" fmla="*/ 523220 h 523220"/>
              <a:gd name="connsiteX6" fmla="*/ 1558761 w 2078348"/>
              <a:gd name="connsiteY6" fmla="*/ 523220 h 523220"/>
              <a:gd name="connsiteX7" fmla="*/ 997607 w 2078348"/>
              <a:gd name="connsiteY7" fmla="*/ 523220 h 523220"/>
              <a:gd name="connsiteX8" fmla="*/ 519587 w 2078348"/>
              <a:gd name="connsiteY8" fmla="*/ 523220 h 523220"/>
              <a:gd name="connsiteX9" fmla="*/ 0 w 2078348"/>
              <a:gd name="connsiteY9" fmla="*/ 523220 h 523220"/>
              <a:gd name="connsiteX10" fmla="*/ 0 w 2078348"/>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348" h="523220" fill="none" extrusionOk="0">
                <a:moveTo>
                  <a:pt x="0" y="0"/>
                </a:moveTo>
                <a:cubicBezTo>
                  <a:pt x="179938" y="-24425"/>
                  <a:pt x="403059" y="34576"/>
                  <a:pt x="540370" y="0"/>
                </a:cubicBezTo>
                <a:cubicBezTo>
                  <a:pt x="677681" y="-34576"/>
                  <a:pt x="958856" y="20355"/>
                  <a:pt x="1101524" y="0"/>
                </a:cubicBezTo>
                <a:cubicBezTo>
                  <a:pt x="1244192" y="-20355"/>
                  <a:pt x="1377009" y="44063"/>
                  <a:pt x="1579544" y="0"/>
                </a:cubicBezTo>
                <a:cubicBezTo>
                  <a:pt x="1782079" y="-44063"/>
                  <a:pt x="1948928" y="50215"/>
                  <a:pt x="2078348" y="0"/>
                </a:cubicBezTo>
                <a:cubicBezTo>
                  <a:pt x="2117681" y="117248"/>
                  <a:pt x="2023097" y="294974"/>
                  <a:pt x="2078348" y="523220"/>
                </a:cubicBezTo>
                <a:cubicBezTo>
                  <a:pt x="1875335" y="575374"/>
                  <a:pt x="1742689" y="476121"/>
                  <a:pt x="1558761" y="523220"/>
                </a:cubicBezTo>
                <a:cubicBezTo>
                  <a:pt x="1374833" y="570319"/>
                  <a:pt x="1215362" y="509257"/>
                  <a:pt x="997607" y="523220"/>
                </a:cubicBezTo>
                <a:cubicBezTo>
                  <a:pt x="779852" y="537183"/>
                  <a:pt x="735767" y="495098"/>
                  <a:pt x="519587" y="523220"/>
                </a:cubicBezTo>
                <a:cubicBezTo>
                  <a:pt x="303407" y="551342"/>
                  <a:pt x="153281" y="495137"/>
                  <a:pt x="0" y="523220"/>
                </a:cubicBezTo>
                <a:cubicBezTo>
                  <a:pt x="-30349" y="368880"/>
                  <a:pt x="21279" y="213404"/>
                  <a:pt x="0" y="0"/>
                </a:cubicBezTo>
                <a:close/>
              </a:path>
              <a:path w="2078348" h="523220" stroke="0" extrusionOk="0">
                <a:moveTo>
                  <a:pt x="0" y="0"/>
                </a:moveTo>
                <a:cubicBezTo>
                  <a:pt x="225712" y="-25434"/>
                  <a:pt x="362979" y="16721"/>
                  <a:pt x="457237" y="0"/>
                </a:cubicBezTo>
                <a:cubicBezTo>
                  <a:pt x="551495" y="-16721"/>
                  <a:pt x="800993" y="36377"/>
                  <a:pt x="997607" y="0"/>
                </a:cubicBezTo>
                <a:cubicBezTo>
                  <a:pt x="1194221" y="-36377"/>
                  <a:pt x="1368565" y="47279"/>
                  <a:pt x="1475627" y="0"/>
                </a:cubicBezTo>
                <a:cubicBezTo>
                  <a:pt x="1582689" y="-47279"/>
                  <a:pt x="1808142" y="34298"/>
                  <a:pt x="2078348" y="0"/>
                </a:cubicBezTo>
                <a:cubicBezTo>
                  <a:pt x="2082334" y="237885"/>
                  <a:pt x="2027839" y="344470"/>
                  <a:pt x="2078348" y="523220"/>
                </a:cubicBezTo>
                <a:cubicBezTo>
                  <a:pt x="1820881" y="555707"/>
                  <a:pt x="1763956" y="473280"/>
                  <a:pt x="1558761" y="523220"/>
                </a:cubicBezTo>
                <a:cubicBezTo>
                  <a:pt x="1353566" y="573160"/>
                  <a:pt x="1168889" y="465853"/>
                  <a:pt x="1059957" y="523220"/>
                </a:cubicBezTo>
                <a:cubicBezTo>
                  <a:pt x="951025" y="580587"/>
                  <a:pt x="777221" y="515806"/>
                  <a:pt x="498804" y="523220"/>
                </a:cubicBezTo>
                <a:cubicBezTo>
                  <a:pt x="220387" y="530634"/>
                  <a:pt x="195482" y="519964"/>
                  <a:pt x="0" y="523220"/>
                </a:cubicBezTo>
                <a:cubicBezTo>
                  <a:pt x="-4877" y="338764"/>
                  <a:pt x="36403" y="208057"/>
                  <a:pt x="0" y="0"/>
                </a:cubicBezTo>
                <a:close/>
              </a:path>
            </a:pathLst>
          </a:custGeom>
          <a:solidFill>
            <a:srgbClr val="95C127"/>
          </a:solidFill>
          <a:ln>
            <a:solidFill>
              <a:srgbClr val="001200">
                <a:alpha val="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Implementation guidance for companies</a:t>
            </a:r>
          </a:p>
        </p:txBody>
      </p:sp>
      <p:pic>
        <p:nvPicPr>
          <p:cNvPr id="8" name="Graphic 7" descr="Open book outline">
            <a:extLst>
              <a:ext uri="{FF2B5EF4-FFF2-40B4-BE49-F238E27FC236}">
                <a16:creationId xmlns:a16="http://schemas.microsoft.com/office/drawing/2014/main" id="{1A6F026E-C70C-F642-CE65-61D7088C936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318295" y="1830868"/>
            <a:ext cx="919528" cy="919528"/>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76FEB225-1186-7883-49FA-63E9A47CA497}"/>
              </a:ext>
            </a:extLst>
          </p:cNvPr>
          <p:cNvSpPr/>
          <p:nvPr/>
        </p:nvSpPr>
        <p:spPr>
          <a:xfrm>
            <a:off x="6438705" y="1140105"/>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3</a:t>
            </a:r>
          </a:p>
        </p:txBody>
      </p:sp>
      <p:sp>
        <p:nvSpPr>
          <p:cNvPr id="12" name="TextBox 11">
            <a:extLst>
              <a:ext uri="{FF2B5EF4-FFF2-40B4-BE49-F238E27FC236}">
                <a16:creationId xmlns:a16="http://schemas.microsoft.com/office/drawing/2014/main" id="{3114614A-47C9-70B7-9C38-1344564BC589}"/>
              </a:ext>
            </a:extLst>
          </p:cNvPr>
          <p:cNvSpPr txBox="1"/>
          <p:nvPr/>
        </p:nvSpPr>
        <p:spPr>
          <a:xfrm>
            <a:off x="6789555" y="1541279"/>
            <a:ext cx="2078348" cy="307777"/>
          </a:xfrm>
          <a:custGeom>
            <a:avLst/>
            <a:gdLst>
              <a:gd name="connsiteX0" fmla="*/ 0 w 2078348"/>
              <a:gd name="connsiteY0" fmla="*/ 0 h 307777"/>
              <a:gd name="connsiteX1" fmla="*/ 540370 w 2078348"/>
              <a:gd name="connsiteY1" fmla="*/ 0 h 307777"/>
              <a:gd name="connsiteX2" fmla="*/ 1101524 w 2078348"/>
              <a:gd name="connsiteY2" fmla="*/ 0 h 307777"/>
              <a:gd name="connsiteX3" fmla="*/ 1579544 w 2078348"/>
              <a:gd name="connsiteY3" fmla="*/ 0 h 307777"/>
              <a:gd name="connsiteX4" fmla="*/ 2078348 w 2078348"/>
              <a:gd name="connsiteY4" fmla="*/ 0 h 307777"/>
              <a:gd name="connsiteX5" fmla="*/ 2078348 w 2078348"/>
              <a:gd name="connsiteY5" fmla="*/ 307777 h 307777"/>
              <a:gd name="connsiteX6" fmla="*/ 1558761 w 2078348"/>
              <a:gd name="connsiteY6" fmla="*/ 307777 h 307777"/>
              <a:gd name="connsiteX7" fmla="*/ 997607 w 2078348"/>
              <a:gd name="connsiteY7" fmla="*/ 307777 h 307777"/>
              <a:gd name="connsiteX8" fmla="*/ 519587 w 2078348"/>
              <a:gd name="connsiteY8" fmla="*/ 307777 h 307777"/>
              <a:gd name="connsiteX9" fmla="*/ 0 w 2078348"/>
              <a:gd name="connsiteY9" fmla="*/ 307777 h 307777"/>
              <a:gd name="connsiteX10" fmla="*/ 0 w 2078348"/>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348" h="307777" fill="none" extrusionOk="0">
                <a:moveTo>
                  <a:pt x="0" y="0"/>
                </a:moveTo>
                <a:cubicBezTo>
                  <a:pt x="179938" y="-24425"/>
                  <a:pt x="403059" y="34576"/>
                  <a:pt x="540370" y="0"/>
                </a:cubicBezTo>
                <a:cubicBezTo>
                  <a:pt x="677681" y="-34576"/>
                  <a:pt x="958856" y="20355"/>
                  <a:pt x="1101524" y="0"/>
                </a:cubicBezTo>
                <a:cubicBezTo>
                  <a:pt x="1244192" y="-20355"/>
                  <a:pt x="1377009" y="44063"/>
                  <a:pt x="1579544" y="0"/>
                </a:cubicBezTo>
                <a:cubicBezTo>
                  <a:pt x="1782079" y="-44063"/>
                  <a:pt x="1948928" y="50215"/>
                  <a:pt x="2078348" y="0"/>
                </a:cubicBezTo>
                <a:cubicBezTo>
                  <a:pt x="2088683" y="152976"/>
                  <a:pt x="2076995" y="201176"/>
                  <a:pt x="2078348" y="307777"/>
                </a:cubicBezTo>
                <a:cubicBezTo>
                  <a:pt x="1875335" y="359931"/>
                  <a:pt x="1742689" y="260678"/>
                  <a:pt x="1558761" y="307777"/>
                </a:cubicBezTo>
                <a:cubicBezTo>
                  <a:pt x="1374833" y="354876"/>
                  <a:pt x="1215362" y="293814"/>
                  <a:pt x="997607" y="307777"/>
                </a:cubicBezTo>
                <a:cubicBezTo>
                  <a:pt x="779852" y="321740"/>
                  <a:pt x="735767" y="279655"/>
                  <a:pt x="519587" y="307777"/>
                </a:cubicBezTo>
                <a:cubicBezTo>
                  <a:pt x="303407" y="335899"/>
                  <a:pt x="153281" y="279694"/>
                  <a:pt x="0" y="307777"/>
                </a:cubicBezTo>
                <a:cubicBezTo>
                  <a:pt x="-31642" y="201657"/>
                  <a:pt x="8907" y="141749"/>
                  <a:pt x="0" y="0"/>
                </a:cubicBezTo>
                <a:close/>
              </a:path>
              <a:path w="2078348" h="307777" stroke="0" extrusionOk="0">
                <a:moveTo>
                  <a:pt x="0" y="0"/>
                </a:moveTo>
                <a:cubicBezTo>
                  <a:pt x="225712" y="-25434"/>
                  <a:pt x="362979" y="16721"/>
                  <a:pt x="457237" y="0"/>
                </a:cubicBezTo>
                <a:cubicBezTo>
                  <a:pt x="551495" y="-16721"/>
                  <a:pt x="800993" y="36377"/>
                  <a:pt x="997607" y="0"/>
                </a:cubicBezTo>
                <a:cubicBezTo>
                  <a:pt x="1194221" y="-36377"/>
                  <a:pt x="1368565" y="47279"/>
                  <a:pt x="1475627" y="0"/>
                </a:cubicBezTo>
                <a:cubicBezTo>
                  <a:pt x="1582689" y="-47279"/>
                  <a:pt x="1808142" y="34298"/>
                  <a:pt x="2078348" y="0"/>
                </a:cubicBezTo>
                <a:cubicBezTo>
                  <a:pt x="2114714" y="129640"/>
                  <a:pt x="2047326" y="215092"/>
                  <a:pt x="2078348" y="307777"/>
                </a:cubicBezTo>
                <a:cubicBezTo>
                  <a:pt x="1820881" y="340264"/>
                  <a:pt x="1763956" y="257837"/>
                  <a:pt x="1558761" y="307777"/>
                </a:cubicBezTo>
                <a:cubicBezTo>
                  <a:pt x="1353566" y="357717"/>
                  <a:pt x="1168889" y="250410"/>
                  <a:pt x="1059957" y="307777"/>
                </a:cubicBezTo>
                <a:cubicBezTo>
                  <a:pt x="951025" y="365144"/>
                  <a:pt x="777221" y="300363"/>
                  <a:pt x="498804" y="307777"/>
                </a:cubicBezTo>
                <a:cubicBezTo>
                  <a:pt x="220387" y="315191"/>
                  <a:pt x="195482" y="304521"/>
                  <a:pt x="0" y="307777"/>
                </a:cubicBezTo>
                <a:cubicBezTo>
                  <a:pt x="-16211" y="232501"/>
                  <a:pt x="17782" y="81558"/>
                  <a:pt x="0" y="0"/>
                </a:cubicBezTo>
                <a:close/>
              </a:path>
            </a:pathLst>
          </a:custGeom>
          <a:solidFill>
            <a:srgbClr val="95C127"/>
          </a:solidFill>
          <a:ln>
            <a:solidFill>
              <a:srgbClr val="001200">
                <a:alpha val="200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Slide packs</a:t>
            </a:r>
          </a:p>
        </p:txBody>
      </p:sp>
      <p:sp>
        <p:nvSpPr>
          <p:cNvPr id="20" name="Rectangle 19">
            <a:extLst>
              <a:ext uri="{FF2B5EF4-FFF2-40B4-BE49-F238E27FC236}">
                <a16:creationId xmlns:a16="http://schemas.microsoft.com/office/drawing/2014/main" id="{655FD76C-B19F-73F2-9675-C6D2AD0A7367}"/>
              </a:ext>
            </a:extLst>
          </p:cNvPr>
          <p:cNvSpPr/>
          <p:nvPr/>
        </p:nvSpPr>
        <p:spPr>
          <a:xfrm>
            <a:off x="482022" y="2911802"/>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4</a:t>
            </a:r>
          </a:p>
        </p:txBody>
      </p:sp>
      <p:sp>
        <p:nvSpPr>
          <p:cNvPr id="21" name="TextBox 20">
            <a:extLst>
              <a:ext uri="{FF2B5EF4-FFF2-40B4-BE49-F238E27FC236}">
                <a16:creationId xmlns:a16="http://schemas.microsoft.com/office/drawing/2014/main" id="{7A511F28-F7BD-8CAC-05CE-B6BCE17AA14C}"/>
              </a:ext>
            </a:extLst>
          </p:cNvPr>
          <p:cNvSpPr txBox="1"/>
          <p:nvPr/>
        </p:nvSpPr>
        <p:spPr>
          <a:xfrm>
            <a:off x="831131" y="3311911"/>
            <a:ext cx="2192379" cy="307777"/>
          </a:xfrm>
          <a:custGeom>
            <a:avLst/>
            <a:gdLst>
              <a:gd name="connsiteX0" fmla="*/ 0 w 2192379"/>
              <a:gd name="connsiteY0" fmla="*/ 0 h 307777"/>
              <a:gd name="connsiteX1" fmla="*/ 570019 w 2192379"/>
              <a:gd name="connsiteY1" fmla="*/ 0 h 307777"/>
              <a:gd name="connsiteX2" fmla="*/ 1161961 w 2192379"/>
              <a:gd name="connsiteY2" fmla="*/ 0 h 307777"/>
              <a:gd name="connsiteX3" fmla="*/ 1666208 w 2192379"/>
              <a:gd name="connsiteY3" fmla="*/ 0 h 307777"/>
              <a:gd name="connsiteX4" fmla="*/ 2192379 w 2192379"/>
              <a:gd name="connsiteY4" fmla="*/ 0 h 307777"/>
              <a:gd name="connsiteX5" fmla="*/ 2192379 w 2192379"/>
              <a:gd name="connsiteY5" fmla="*/ 307777 h 307777"/>
              <a:gd name="connsiteX6" fmla="*/ 1644284 w 2192379"/>
              <a:gd name="connsiteY6" fmla="*/ 307777 h 307777"/>
              <a:gd name="connsiteX7" fmla="*/ 1052342 w 2192379"/>
              <a:gd name="connsiteY7" fmla="*/ 307777 h 307777"/>
              <a:gd name="connsiteX8" fmla="*/ 548095 w 2192379"/>
              <a:gd name="connsiteY8" fmla="*/ 307777 h 307777"/>
              <a:gd name="connsiteX9" fmla="*/ 0 w 2192379"/>
              <a:gd name="connsiteY9" fmla="*/ 307777 h 307777"/>
              <a:gd name="connsiteX10" fmla="*/ 0 w 219237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2379" h="307777" fill="none" extrusionOk="0">
                <a:moveTo>
                  <a:pt x="0" y="0"/>
                </a:moveTo>
                <a:cubicBezTo>
                  <a:pt x="129846" y="-35974"/>
                  <a:pt x="323396" y="20456"/>
                  <a:pt x="570019" y="0"/>
                </a:cubicBezTo>
                <a:cubicBezTo>
                  <a:pt x="816642" y="-20456"/>
                  <a:pt x="956962" y="59427"/>
                  <a:pt x="1161961" y="0"/>
                </a:cubicBezTo>
                <a:cubicBezTo>
                  <a:pt x="1366960" y="-59427"/>
                  <a:pt x="1432589" y="55581"/>
                  <a:pt x="1666208" y="0"/>
                </a:cubicBezTo>
                <a:cubicBezTo>
                  <a:pt x="1899827" y="-55581"/>
                  <a:pt x="1969300" y="38687"/>
                  <a:pt x="2192379" y="0"/>
                </a:cubicBezTo>
                <a:cubicBezTo>
                  <a:pt x="2202714" y="152976"/>
                  <a:pt x="2191026" y="201176"/>
                  <a:pt x="2192379" y="307777"/>
                </a:cubicBezTo>
                <a:cubicBezTo>
                  <a:pt x="1974980" y="348658"/>
                  <a:pt x="1900170" y="266817"/>
                  <a:pt x="1644284" y="307777"/>
                </a:cubicBezTo>
                <a:cubicBezTo>
                  <a:pt x="1388398" y="348737"/>
                  <a:pt x="1208561" y="239027"/>
                  <a:pt x="1052342" y="307777"/>
                </a:cubicBezTo>
                <a:cubicBezTo>
                  <a:pt x="896123" y="376527"/>
                  <a:pt x="670344" y="299558"/>
                  <a:pt x="548095" y="307777"/>
                </a:cubicBezTo>
                <a:cubicBezTo>
                  <a:pt x="425846" y="315996"/>
                  <a:pt x="165841" y="306763"/>
                  <a:pt x="0" y="307777"/>
                </a:cubicBezTo>
                <a:cubicBezTo>
                  <a:pt x="-31642" y="201657"/>
                  <a:pt x="8907" y="141749"/>
                  <a:pt x="0" y="0"/>
                </a:cubicBezTo>
                <a:close/>
              </a:path>
              <a:path w="2192379" h="307777" stroke="0" extrusionOk="0">
                <a:moveTo>
                  <a:pt x="0" y="0"/>
                </a:moveTo>
                <a:cubicBezTo>
                  <a:pt x="183032" y="-15501"/>
                  <a:pt x="367638" y="30361"/>
                  <a:pt x="482323" y="0"/>
                </a:cubicBezTo>
                <a:cubicBezTo>
                  <a:pt x="597008" y="-30361"/>
                  <a:pt x="936817" y="12601"/>
                  <a:pt x="1052342" y="0"/>
                </a:cubicBezTo>
                <a:cubicBezTo>
                  <a:pt x="1167867" y="-12601"/>
                  <a:pt x="1341144" y="26795"/>
                  <a:pt x="1556589" y="0"/>
                </a:cubicBezTo>
                <a:cubicBezTo>
                  <a:pt x="1772034" y="-26795"/>
                  <a:pt x="1988268" y="17550"/>
                  <a:pt x="2192379" y="0"/>
                </a:cubicBezTo>
                <a:cubicBezTo>
                  <a:pt x="2228745" y="129640"/>
                  <a:pt x="2161357" y="215092"/>
                  <a:pt x="2192379" y="307777"/>
                </a:cubicBezTo>
                <a:cubicBezTo>
                  <a:pt x="1938375" y="357781"/>
                  <a:pt x="1833763" y="307398"/>
                  <a:pt x="1644284" y="307777"/>
                </a:cubicBezTo>
                <a:cubicBezTo>
                  <a:pt x="1454806" y="308156"/>
                  <a:pt x="1306666" y="286779"/>
                  <a:pt x="1118113" y="307777"/>
                </a:cubicBezTo>
                <a:cubicBezTo>
                  <a:pt x="929560" y="328775"/>
                  <a:pt x="809845" y="237220"/>
                  <a:pt x="526171" y="307777"/>
                </a:cubicBezTo>
                <a:cubicBezTo>
                  <a:pt x="242497" y="378334"/>
                  <a:pt x="184998" y="292362"/>
                  <a:pt x="0" y="307777"/>
                </a:cubicBezTo>
                <a:cubicBezTo>
                  <a:pt x="-16211" y="232501"/>
                  <a:pt x="17782" y="81558"/>
                  <a:pt x="0" y="0"/>
                </a:cubicBezTo>
                <a:close/>
              </a:path>
            </a:pathLst>
          </a:custGeom>
          <a:solidFill>
            <a:srgbClr val="95C127"/>
          </a:solidFill>
          <a:ln>
            <a:solidFill>
              <a:srgbClr val="001200">
                <a:alpha val="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Support the front-line</a:t>
            </a:r>
          </a:p>
        </p:txBody>
      </p:sp>
      <p:pic>
        <p:nvPicPr>
          <p:cNvPr id="23" name="Graphic 22" descr="Clipboard Partially Checked with solid fill">
            <a:extLst>
              <a:ext uri="{FF2B5EF4-FFF2-40B4-BE49-F238E27FC236}">
                <a16:creationId xmlns:a16="http://schemas.microsoft.com/office/drawing/2014/main" id="{CA059D22-E899-EE44-C538-42DAB4D93E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444" y="3846351"/>
            <a:ext cx="707886" cy="707886"/>
          </a:xfrm>
          <a:prstGeom prst="rect">
            <a:avLst/>
          </a:prstGeom>
        </p:spPr>
      </p:pic>
      <p:sp>
        <p:nvSpPr>
          <p:cNvPr id="24" name="TextBox 23">
            <a:extLst>
              <a:ext uri="{FF2B5EF4-FFF2-40B4-BE49-F238E27FC236}">
                <a16:creationId xmlns:a16="http://schemas.microsoft.com/office/drawing/2014/main" id="{ED61D871-3190-3FAE-9B3A-589862C66D58}"/>
              </a:ext>
            </a:extLst>
          </p:cNvPr>
          <p:cNvSpPr txBox="1"/>
          <p:nvPr/>
        </p:nvSpPr>
        <p:spPr>
          <a:xfrm>
            <a:off x="951472" y="3984695"/>
            <a:ext cx="2054661" cy="461665"/>
          </a:xfrm>
          <a:custGeom>
            <a:avLst/>
            <a:gdLst>
              <a:gd name="connsiteX0" fmla="*/ 0 w 2054661"/>
              <a:gd name="connsiteY0" fmla="*/ 0 h 461665"/>
              <a:gd name="connsiteX1" fmla="*/ 493119 w 2054661"/>
              <a:gd name="connsiteY1" fmla="*/ 0 h 461665"/>
              <a:gd name="connsiteX2" fmla="*/ 945144 w 2054661"/>
              <a:gd name="connsiteY2" fmla="*/ 0 h 461665"/>
              <a:gd name="connsiteX3" fmla="*/ 1499903 w 2054661"/>
              <a:gd name="connsiteY3" fmla="*/ 0 h 461665"/>
              <a:gd name="connsiteX4" fmla="*/ 2054661 w 2054661"/>
              <a:gd name="connsiteY4" fmla="*/ 0 h 461665"/>
              <a:gd name="connsiteX5" fmla="*/ 2054661 w 2054661"/>
              <a:gd name="connsiteY5" fmla="*/ 461665 h 461665"/>
              <a:gd name="connsiteX6" fmla="*/ 1582089 w 2054661"/>
              <a:gd name="connsiteY6" fmla="*/ 461665 h 461665"/>
              <a:gd name="connsiteX7" fmla="*/ 1109517 w 2054661"/>
              <a:gd name="connsiteY7" fmla="*/ 461665 h 461665"/>
              <a:gd name="connsiteX8" fmla="*/ 554758 w 2054661"/>
              <a:gd name="connsiteY8" fmla="*/ 461665 h 461665"/>
              <a:gd name="connsiteX9" fmla="*/ 0 w 2054661"/>
              <a:gd name="connsiteY9" fmla="*/ 461665 h 461665"/>
              <a:gd name="connsiteX10" fmla="*/ 0 w 2054661"/>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4661" h="461665" extrusionOk="0">
                <a:moveTo>
                  <a:pt x="0" y="0"/>
                </a:moveTo>
                <a:cubicBezTo>
                  <a:pt x="149141" y="-14419"/>
                  <a:pt x="313010" y="7056"/>
                  <a:pt x="493119" y="0"/>
                </a:cubicBezTo>
                <a:cubicBezTo>
                  <a:pt x="673228" y="-7056"/>
                  <a:pt x="815249" y="50567"/>
                  <a:pt x="945144" y="0"/>
                </a:cubicBezTo>
                <a:cubicBezTo>
                  <a:pt x="1075039" y="-50567"/>
                  <a:pt x="1293170" y="35054"/>
                  <a:pt x="1499903" y="0"/>
                </a:cubicBezTo>
                <a:cubicBezTo>
                  <a:pt x="1706636" y="-35054"/>
                  <a:pt x="1848905" y="38459"/>
                  <a:pt x="2054661" y="0"/>
                </a:cubicBezTo>
                <a:cubicBezTo>
                  <a:pt x="2108700" y="167166"/>
                  <a:pt x="2017421" y="342841"/>
                  <a:pt x="2054661" y="461665"/>
                </a:cubicBezTo>
                <a:cubicBezTo>
                  <a:pt x="1957478" y="478940"/>
                  <a:pt x="1767662" y="421918"/>
                  <a:pt x="1582089" y="461665"/>
                </a:cubicBezTo>
                <a:cubicBezTo>
                  <a:pt x="1396516" y="501412"/>
                  <a:pt x="1211993" y="428764"/>
                  <a:pt x="1109517" y="461665"/>
                </a:cubicBezTo>
                <a:cubicBezTo>
                  <a:pt x="1007041" y="494566"/>
                  <a:pt x="670275" y="404292"/>
                  <a:pt x="554758" y="461665"/>
                </a:cubicBezTo>
                <a:cubicBezTo>
                  <a:pt x="439241" y="519038"/>
                  <a:pt x="269112" y="417905"/>
                  <a:pt x="0" y="461665"/>
                </a:cubicBezTo>
                <a:cubicBezTo>
                  <a:pt x="-7079" y="275849"/>
                  <a:pt x="43389" y="136500"/>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200"/>
              <a:t>Ask yourself, your team, your supervisor</a:t>
            </a:r>
          </a:p>
        </p:txBody>
      </p:sp>
      <p:sp>
        <p:nvSpPr>
          <p:cNvPr id="25" name="Rectangle 24">
            <a:extLst>
              <a:ext uri="{FF2B5EF4-FFF2-40B4-BE49-F238E27FC236}">
                <a16:creationId xmlns:a16="http://schemas.microsoft.com/office/drawing/2014/main" id="{B06487B1-FC5B-51F0-59C2-B53563D48EDB}"/>
              </a:ext>
            </a:extLst>
          </p:cNvPr>
          <p:cNvSpPr/>
          <p:nvPr/>
        </p:nvSpPr>
        <p:spPr>
          <a:xfrm>
            <a:off x="3379093" y="2920293"/>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5</a:t>
            </a:r>
          </a:p>
        </p:txBody>
      </p:sp>
      <p:sp>
        <p:nvSpPr>
          <p:cNvPr id="26" name="TextBox 25">
            <a:extLst>
              <a:ext uri="{FF2B5EF4-FFF2-40B4-BE49-F238E27FC236}">
                <a16:creationId xmlns:a16="http://schemas.microsoft.com/office/drawing/2014/main" id="{565F3210-064E-8C62-2300-BD56A867066B}"/>
              </a:ext>
            </a:extLst>
          </p:cNvPr>
          <p:cNvSpPr txBox="1"/>
          <p:nvPr/>
        </p:nvSpPr>
        <p:spPr>
          <a:xfrm>
            <a:off x="3705462" y="3320402"/>
            <a:ext cx="2566594" cy="307777"/>
          </a:xfrm>
          <a:custGeom>
            <a:avLst/>
            <a:gdLst>
              <a:gd name="connsiteX0" fmla="*/ 0 w 2566594"/>
              <a:gd name="connsiteY0" fmla="*/ 0 h 307777"/>
              <a:gd name="connsiteX1" fmla="*/ 538985 w 2566594"/>
              <a:gd name="connsiteY1" fmla="*/ 0 h 307777"/>
              <a:gd name="connsiteX2" fmla="*/ 975306 w 2566594"/>
              <a:gd name="connsiteY2" fmla="*/ 0 h 307777"/>
              <a:gd name="connsiteX3" fmla="*/ 1514290 w 2566594"/>
              <a:gd name="connsiteY3" fmla="*/ 0 h 307777"/>
              <a:gd name="connsiteX4" fmla="*/ 2001943 w 2566594"/>
              <a:gd name="connsiteY4" fmla="*/ 0 h 307777"/>
              <a:gd name="connsiteX5" fmla="*/ 2566594 w 2566594"/>
              <a:gd name="connsiteY5" fmla="*/ 0 h 307777"/>
              <a:gd name="connsiteX6" fmla="*/ 2566594 w 2566594"/>
              <a:gd name="connsiteY6" fmla="*/ 307777 h 307777"/>
              <a:gd name="connsiteX7" fmla="*/ 2078941 w 2566594"/>
              <a:gd name="connsiteY7" fmla="*/ 307777 h 307777"/>
              <a:gd name="connsiteX8" fmla="*/ 1616954 w 2566594"/>
              <a:gd name="connsiteY8" fmla="*/ 307777 h 307777"/>
              <a:gd name="connsiteX9" fmla="*/ 1129301 w 2566594"/>
              <a:gd name="connsiteY9" fmla="*/ 307777 h 307777"/>
              <a:gd name="connsiteX10" fmla="*/ 564651 w 2566594"/>
              <a:gd name="connsiteY10" fmla="*/ 307777 h 307777"/>
              <a:gd name="connsiteX11" fmla="*/ 0 w 2566594"/>
              <a:gd name="connsiteY11" fmla="*/ 307777 h 307777"/>
              <a:gd name="connsiteX12" fmla="*/ 0 w 2566594"/>
              <a:gd name="connsiteY12"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6594" h="307777" fill="none" extrusionOk="0">
                <a:moveTo>
                  <a:pt x="0" y="0"/>
                </a:moveTo>
                <a:cubicBezTo>
                  <a:pt x="259780" y="-25072"/>
                  <a:pt x="366783" y="57452"/>
                  <a:pt x="538985" y="0"/>
                </a:cubicBezTo>
                <a:cubicBezTo>
                  <a:pt x="711188" y="-57452"/>
                  <a:pt x="881648" y="38315"/>
                  <a:pt x="975306" y="0"/>
                </a:cubicBezTo>
                <a:cubicBezTo>
                  <a:pt x="1068964" y="-38315"/>
                  <a:pt x="1389032" y="45078"/>
                  <a:pt x="1514290" y="0"/>
                </a:cubicBezTo>
                <a:cubicBezTo>
                  <a:pt x="1639548" y="-45078"/>
                  <a:pt x="1816742" y="22504"/>
                  <a:pt x="2001943" y="0"/>
                </a:cubicBezTo>
                <a:cubicBezTo>
                  <a:pt x="2187144" y="-22504"/>
                  <a:pt x="2306093" y="2822"/>
                  <a:pt x="2566594" y="0"/>
                </a:cubicBezTo>
                <a:cubicBezTo>
                  <a:pt x="2589855" y="111120"/>
                  <a:pt x="2535071" y="170557"/>
                  <a:pt x="2566594" y="307777"/>
                </a:cubicBezTo>
                <a:cubicBezTo>
                  <a:pt x="2401779" y="351592"/>
                  <a:pt x="2296434" y="264698"/>
                  <a:pt x="2078941" y="307777"/>
                </a:cubicBezTo>
                <a:cubicBezTo>
                  <a:pt x="1861448" y="350856"/>
                  <a:pt x="1778048" y="252972"/>
                  <a:pt x="1616954" y="307777"/>
                </a:cubicBezTo>
                <a:cubicBezTo>
                  <a:pt x="1455860" y="362582"/>
                  <a:pt x="1305706" y="259903"/>
                  <a:pt x="1129301" y="307777"/>
                </a:cubicBezTo>
                <a:cubicBezTo>
                  <a:pt x="952896" y="355651"/>
                  <a:pt x="762434" y="274234"/>
                  <a:pt x="564651" y="307777"/>
                </a:cubicBezTo>
                <a:cubicBezTo>
                  <a:pt x="366868" y="341320"/>
                  <a:pt x="253774" y="263784"/>
                  <a:pt x="0" y="307777"/>
                </a:cubicBezTo>
                <a:cubicBezTo>
                  <a:pt x="-9281" y="163595"/>
                  <a:pt x="18478" y="77706"/>
                  <a:pt x="0" y="0"/>
                </a:cubicBezTo>
                <a:close/>
              </a:path>
              <a:path w="2566594" h="307777" stroke="0" extrusionOk="0">
                <a:moveTo>
                  <a:pt x="0" y="0"/>
                </a:moveTo>
                <a:cubicBezTo>
                  <a:pt x="165799" y="-33654"/>
                  <a:pt x="314767" y="11495"/>
                  <a:pt x="436321" y="0"/>
                </a:cubicBezTo>
                <a:cubicBezTo>
                  <a:pt x="557875" y="-11495"/>
                  <a:pt x="759026" y="34504"/>
                  <a:pt x="975306" y="0"/>
                </a:cubicBezTo>
                <a:cubicBezTo>
                  <a:pt x="1191586" y="-34504"/>
                  <a:pt x="1337863" y="45423"/>
                  <a:pt x="1437293" y="0"/>
                </a:cubicBezTo>
                <a:cubicBezTo>
                  <a:pt x="1536723" y="-45423"/>
                  <a:pt x="1714000" y="46168"/>
                  <a:pt x="1899280" y="0"/>
                </a:cubicBezTo>
                <a:cubicBezTo>
                  <a:pt x="2084560" y="-46168"/>
                  <a:pt x="2288821" y="22144"/>
                  <a:pt x="2566594" y="0"/>
                </a:cubicBezTo>
                <a:cubicBezTo>
                  <a:pt x="2589066" y="136763"/>
                  <a:pt x="2557068" y="228689"/>
                  <a:pt x="2566594" y="307777"/>
                </a:cubicBezTo>
                <a:cubicBezTo>
                  <a:pt x="2444356" y="316506"/>
                  <a:pt x="2252519" y="260997"/>
                  <a:pt x="2078941" y="307777"/>
                </a:cubicBezTo>
                <a:cubicBezTo>
                  <a:pt x="1905363" y="354557"/>
                  <a:pt x="1661007" y="292144"/>
                  <a:pt x="1514290" y="307777"/>
                </a:cubicBezTo>
                <a:cubicBezTo>
                  <a:pt x="1367573" y="323410"/>
                  <a:pt x="1223524" y="289909"/>
                  <a:pt x="975306" y="307777"/>
                </a:cubicBezTo>
                <a:cubicBezTo>
                  <a:pt x="727088" y="325645"/>
                  <a:pt x="681826" y="278955"/>
                  <a:pt x="513319" y="307777"/>
                </a:cubicBezTo>
                <a:cubicBezTo>
                  <a:pt x="344812" y="336599"/>
                  <a:pt x="222462" y="302337"/>
                  <a:pt x="0" y="307777"/>
                </a:cubicBezTo>
                <a:cubicBezTo>
                  <a:pt x="-33745" y="204084"/>
                  <a:pt x="31264" y="116195"/>
                  <a:pt x="0" y="0"/>
                </a:cubicBezTo>
                <a:close/>
              </a:path>
            </a:pathLst>
          </a:custGeom>
          <a:solidFill>
            <a:srgbClr val="95C127"/>
          </a:solidFill>
          <a:ln>
            <a:solidFill>
              <a:srgbClr val="001200">
                <a:alpha val="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Launch and communication</a:t>
            </a:r>
          </a:p>
        </p:txBody>
      </p:sp>
      <p:pic>
        <p:nvPicPr>
          <p:cNvPr id="28" name="Graphic 27" descr="Megaphone with solid fill">
            <a:extLst>
              <a:ext uri="{FF2B5EF4-FFF2-40B4-BE49-F238E27FC236}">
                <a16:creationId xmlns:a16="http://schemas.microsoft.com/office/drawing/2014/main" id="{3869100E-E16E-FBE0-B6A7-FC502B80F2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708271">
            <a:off x="3137829" y="3810776"/>
            <a:ext cx="666773" cy="666773"/>
          </a:xfrm>
          <a:prstGeom prst="rect">
            <a:avLst/>
          </a:prstGeom>
        </p:spPr>
      </p:pic>
      <p:sp>
        <p:nvSpPr>
          <p:cNvPr id="29" name="TextBox 28">
            <a:extLst>
              <a:ext uri="{FF2B5EF4-FFF2-40B4-BE49-F238E27FC236}">
                <a16:creationId xmlns:a16="http://schemas.microsoft.com/office/drawing/2014/main" id="{A4358055-EF76-C2B2-B203-C73D5EC8AF8B}"/>
              </a:ext>
            </a:extLst>
          </p:cNvPr>
          <p:cNvSpPr txBox="1"/>
          <p:nvPr/>
        </p:nvSpPr>
        <p:spPr>
          <a:xfrm>
            <a:off x="3769897" y="4055117"/>
            <a:ext cx="2566594" cy="276999"/>
          </a:xfrm>
          <a:custGeom>
            <a:avLst/>
            <a:gdLst>
              <a:gd name="connsiteX0" fmla="*/ 0 w 2566594"/>
              <a:gd name="connsiteY0" fmla="*/ 0 h 276999"/>
              <a:gd name="connsiteX1" fmla="*/ 487653 w 2566594"/>
              <a:gd name="connsiteY1" fmla="*/ 0 h 276999"/>
              <a:gd name="connsiteX2" fmla="*/ 923974 w 2566594"/>
              <a:gd name="connsiteY2" fmla="*/ 0 h 276999"/>
              <a:gd name="connsiteX3" fmla="*/ 1488625 w 2566594"/>
              <a:gd name="connsiteY3" fmla="*/ 0 h 276999"/>
              <a:gd name="connsiteX4" fmla="*/ 1976277 w 2566594"/>
              <a:gd name="connsiteY4" fmla="*/ 0 h 276999"/>
              <a:gd name="connsiteX5" fmla="*/ 2566594 w 2566594"/>
              <a:gd name="connsiteY5" fmla="*/ 0 h 276999"/>
              <a:gd name="connsiteX6" fmla="*/ 2566594 w 2566594"/>
              <a:gd name="connsiteY6" fmla="*/ 276999 h 276999"/>
              <a:gd name="connsiteX7" fmla="*/ 2053275 w 2566594"/>
              <a:gd name="connsiteY7" fmla="*/ 276999 h 276999"/>
              <a:gd name="connsiteX8" fmla="*/ 1488625 w 2566594"/>
              <a:gd name="connsiteY8" fmla="*/ 276999 h 276999"/>
              <a:gd name="connsiteX9" fmla="*/ 1052304 w 2566594"/>
              <a:gd name="connsiteY9" fmla="*/ 276999 h 276999"/>
              <a:gd name="connsiteX10" fmla="*/ 538985 w 2566594"/>
              <a:gd name="connsiteY10" fmla="*/ 276999 h 276999"/>
              <a:gd name="connsiteX11" fmla="*/ 0 w 2566594"/>
              <a:gd name="connsiteY11" fmla="*/ 276999 h 276999"/>
              <a:gd name="connsiteX12" fmla="*/ 0 w 2566594"/>
              <a:gd name="connsiteY12"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6594" h="276999" extrusionOk="0">
                <a:moveTo>
                  <a:pt x="0" y="0"/>
                </a:moveTo>
                <a:cubicBezTo>
                  <a:pt x="226212" y="-6807"/>
                  <a:pt x="253531" y="16287"/>
                  <a:pt x="487653" y="0"/>
                </a:cubicBezTo>
                <a:cubicBezTo>
                  <a:pt x="721775" y="-16287"/>
                  <a:pt x="737680" y="10113"/>
                  <a:pt x="923974" y="0"/>
                </a:cubicBezTo>
                <a:cubicBezTo>
                  <a:pt x="1110268" y="-10113"/>
                  <a:pt x="1256733" y="7577"/>
                  <a:pt x="1488625" y="0"/>
                </a:cubicBezTo>
                <a:cubicBezTo>
                  <a:pt x="1720517" y="-7577"/>
                  <a:pt x="1806916" y="39493"/>
                  <a:pt x="1976277" y="0"/>
                </a:cubicBezTo>
                <a:cubicBezTo>
                  <a:pt x="2145638" y="-39493"/>
                  <a:pt x="2335747" y="24241"/>
                  <a:pt x="2566594" y="0"/>
                </a:cubicBezTo>
                <a:cubicBezTo>
                  <a:pt x="2580594" y="80499"/>
                  <a:pt x="2556136" y="141651"/>
                  <a:pt x="2566594" y="276999"/>
                </a:cubicBezTo>
                <a:cubicBezTo>
                  <a:pt x="2451954" y="284686"/>
                  <a:pt x="2298905" y="227663"/>
                  <a:pt x="2053275" y="276999"/>
                </a:cubicBezTo>
                <a:cubicBezTo>
                  <a:pt x="1807645" y="326335"/>
                  <a:pt x="1717297" y="232578"/>
                  <a:pt x="1488625" y="276999"/>
                </a:cubicBezTo>
                <a:cubicBezTo>
                  <a:pt x="1259953" y="321420"/>
                  <a:pt x="1194880" y="233542"/>
                  <a:pt x="1052304" y="276999"/>
                </a:cubicBezTo>
                <a:cubicBezTo>
                  <a:pt x="909728" y="320456"/>
                  <a:pt x="712705" y="217336"/>
                  <a:pt x="538985" y="276999"/>
                </a:cubicBezTo>
                <a:cubicBezTo>
                  <a:pt x="365265" y="336662"/>
                  <a:pt x="262538" y="249791"/>
                  <a:pt x="0" y="276999"/>
                </a:cubicBezTo>
                <a:cubicBezTo>
                  <a:pt x="-3416" y="143131"/>
                  <a:pt x="25719" y="134360"/>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200">
                <a:highlight>
                  <a:srgbClr val="95C127"/>
                </a:highlight>
              </a:rPr>
              <a:t>Translations coming!</a:t>
            </a:r>
            <a:endParaRPr lang="en-GB" sz="1200"/>
          </a:p>
        </p:txBody>
      </p:sp>
      <p:sp>
        <p:nvSpPr>
          <p:cNvPr id="30" name="TextBox 29">
            <a:extLst>
              <a:ext uri="{FF2B5EF4-FFF2-40B4-BE49-F238E27FC236}">
                <a16:creationId xmlns:a16="http://schemas.microsoft.com/office/drawing/2014/main" id="{8BA734D1-BD7A-94DF-8309-8FFD56DB849B}"/>
              </a:ext>
            </a:extLst>
          </p:cNvPr>
          <p:cNvSpPr txBox="1"/>
          <p:nvPr/>
        </p:nvSpPr>
        <p:spPr>
          <a:xfrm>
            <a:off x="4263483" y="2134351"/>
            <a:ext cx="1175944" cy="461665"/>
          </a:xfrm>
          <a:custGeom>
            <a:avLst/>
            <a:gdLst>
              <a:gd name="connsiteX0" fmla="*/ 0 w 1175944"/>
              <a:gd name="connsiteY0" fmla="*/ 0 h 461665"/>
              <a:gd name="connsiteX1" fmla="*/ 576213 w 1175944"/>
              <a:gd name="connsiteY1" fmla="*/ 0 h 461665"/>
              <a:gd name="connsiteX2" fmla="*/ 1175944 w 1175944"/>
              <a:gd name="connsiteY2" fmla="*/ 0 h 461665"/>
              <a:gd name="connsiteX3" fmla="*/ 1175944 w 1175944"/>
              <a:gd name="connsiteY3" fmla="*/ 461665 h 461665"/>
              <a:gd name="connsiteX4" fmla="*/ 587972 w 1175944"/>
              <a:gd name="connsiteY4" fmla="*/ 461665 h 461665"/>
              <a:gd name="connsiteX5" fmla="*/ 0 w 1175944"/>
              <a:gd name="connsiteY5" fmla="*/ 461665 h 461665"/>
              <a:gd name="connsiteX6" fmla="*/ 0 w 1175944"/>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5944" h="461665" extrusionOk="0">
                <a:moveTo>
                  <a:pt x="0" y="0"/>
                </a:moveTo>
                <a:cubicBezTo>
                  <a:pt x="125039" y="-16050"/>
                  <a:pt x="445790" y="67549"/>
                  <a:pt x="576213" y="0"/>
                </a:cubicBezTo>
                <a:cubicBezTo>
                  <a:pt x="706636" y="-67549"/>
                  <a:pt x="957485" y="8515"/>
                  <a:pt x="1175944" y="0"/>
                </a:cubicBezTo>
                <a:cubicBezTo>
                  <a:pt x="1226067" y="100207"/>
                  <a:pt x="1123360" y="346951"/>
                  <a:pt x="1175944" y="461665"/>
                </a:cubicBezTo>
                <a:cubicBezTo>
                  <a:pt x="913509" y="462066"/>
                  <a:pt x="787387" y="432497"/>
                  <a:pt x="587972" y="461665"/>
                </a:cubicBezTo>
                <a:cubicBezTo>
                  <a:pt x="388557" y="490833"/>
                  <a:pt x="150385" y="459945"/>
                  <a:pt x="0" y="461665"/>
                </a:cubicBezTo>
                <a:cubicBezTo>
                  <a:pt x="-39257" y="288799"/>
                  <a:pt x="49565" y="129496"/>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200" i="1"/>
              <a:t>Start safe, stop if unsure </a:t>
            </a:r>
          </a:p>
        </p:txBody>
      </p:sp>
      <p:sp>
        <p:nvSpPr>
          <p:cNvPr id="33" name="Rectangle 32">
            <a:extLst>
              <a:ext uri="{FF2B5EF4-FFF2-40B4-BE49-F238E27FC236}">
                <a16:creationId xmlns:a16="http://schemas.microsoft.com/office/drawing/2014/main" id="{38E5E4E0-1EE8-F992-0C80-E789AAEC8975}"/>
              </a:ext>
            </a:extLst>
          </p:cNvPr>
          <p:cNvSpPr/>
          <p:nvPr/>
        </p:nvSpPr>
        <p:spPr>
          <a:xfrm>
            <a:off x="6598425" y="2929196"/>
            <a:ext cx="380731" cy="707886"/>
          </a:xfrm>
          <a:custGeom>
            <a:avLst/>
            <a:gdLst>
              <a:gd name="connsiteX0" fmla="*/ 0 w 380731"/>
              <a:gd name="connsiteY0" fmla="*/ 0 h 707886"/>
              <a:gd name="connsiteX1" fmla="*/ 380731 w 380731"/>
              <a:gd name="connsiteY1" fmla="*/ 0 h 707886"/>
              <a:gd name="connsiteX2" fmla="*/ 380731 w 380731"/>
              <a:gd name="connsiteY2" fmla="*/ 368101 h 707886"/>
              <a:gd name="connsiteX3" fmla="*/ 380731 w 380731"/>
              <a:gd name="connsiteY3" fmla="*/ 707886 h 707886"/>
              <a:gd name="connsiteX4" fmla="*/ 0 w 380731"/>
              <a:gd name="connsiteY4" fmla="*/ 707886 h 707886"/>
              <a:gd name="connsiteX5" fmla="*/ 0 w 380731"/>
              <a:gd name="connsiteY5" fmla="*/ 361022 h 707886"/>
              <a:gd name="connsiteX6" fmla="*/ 0 w 380731"/>
              <a:gd name="connsiteY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31" h="707886" fill="none" extrusionOk="0">
                <a:moveTo>
                  <a:pt x="0" y="0"/>
                </a:moveTo>
                <a:cubicBezTo>
                  <a:pt x="189838" y="-39646"/>
                  <a:pt x="221362" y="43477"/>
                  <a:pt x="380731" y="0"/>
                </a:cubicBezTo>
                <a:cubicBezTo>
                  <a:pt x="396929" y="161896"/>
                  <a:pt x="341579" y="215459"/>
                  <a:pt x="380731" y="368101"/>
                </a:cubicBezTo>
                <a:cubicBezTo>
                  <a:pt x="419883" y="520743"/>
                  <a:pt x="374887" y="617272"/>
                  <a:pt x="380731" y="707886"/>
                </a:cubicBezTo>
                <a:cubicBezTo>
                  <a:pt x="222279" y="720765"/>
                  <a:pt x="92759" y="700778"/>
                  <a:pt x="0" y="707886"/>
                </a:cubicBezTo>
                <a:cubicBezTo>
                  <a:pt x="-39078" y="553068"/>
                  <a:pt x="20034" y="523526"/>
                  <a:pt x="0" y="361022"/>
                </a:cubicBezTo>
                <a:cubicBezTo>
                  <a:pt x="-20034" y="198518"/>
                  <a:pt x="8876" y="127548"/>
                  <a:pt x="0" y="0"/>
                </a:cubicBezTo>
                <a:close/>
              </a:path>
              <a:path w="380731" h="707886" stroke="0" extrusionOk="0">
                <a:moveTo>
                  <a:pt x="0" y="0"/>
                </a:moveTo>
                <a:cubicBezTo>
                  <a:pt x="178463" y="-31370"/>
                  <a:pt x="275754" y="26144"/>
                  <a:pt x="380731" y="0"/>
                </a:cubicBezTo>
                <a:cubicBezTo>
                  <a:pt x="390422" y="119131"/>
                  <a:pt x="346490" y="290110"/>
                  <a:pt x="380731" y="368101"/>
                </a:cubicBezTo>
                <a:cubicBezTo>
                  <a:pt x="414972" y="446092"/>
                  <a:pt x="343360" y="594664"/>
                  <a:pt x="380731" y="707886"/>
                </a:cubicBezTo>
                <a:cubicBezTo>
                  <a:pt x="255795" y="735232"/>
                  <a:pt x="91214" y="689926"/>
                  <a:pt x="0" y="707886"/>
                </a:cubicBezTo>
                <a:cubicBezTo>
                  <a:pt x="-1782" y="601227"/>
                  <a:pt x="3265" y="444233"/>
                  <a:pt x="0" y="368101"/>
                </a:cubicBezTo>
                <a:cubicBezTo>
                  <a:pt x="-3265" y="291970"/>
                  <a:pt x="27904" y="132746"/>
                  <a:pt x="0" y="0"/>
                </a:cubicBezTo>
                <a:close/>
              </a:path>
            </a:pathLst>
          </a:custGeom>
          <a:solidFill>
            <a:srgbClr val="95C127"/>
          </a:solidFill>
          <a:ln w="12700">
            <a:solidFill>
              <a:srgbClr val="95C127"/>
            </a:solidFill>
            <a:extLst>
              <a:ext uri="{C807C97D-BFC1-408E-A445-0C87EB9F89A2}">
                <ask:lineSketchStyleProps xmlns:ask="http://schemas.microsoft.com/office/drawing/2018/sketchyshapes" sd="3229552602">
                  <a:prstGeom prst="rect">
                    <a:avLst/>
                  </a:prstGeom>
                  <ask:type>
                    <ask:lineSketchScribble/>
                  </ask:type>
                </ask:lineSketchStyleProps>
              </a:ext>
            </a:extLst>
          </a:ln>
        </p:spPr>
        <p:txBody>
          <a:bodyPr wrap="square" lIns="91440" tIns="45720" rIns="91440" bIns="45720">
            <a:spAutoFit/>
          </a:bodyPr>
          <a:lstStyle/>
          <a:p>
            <a:pPr algn="ctr"/>
            <a:r>
              <a:rPr lang="en-US" sz="4000">
                <a:ln w="0"/>
                <a:solidFill>
                  <a:schemeClr val="tx1"/>
                </a:solidFill>
                <a:effectLst>
                  <a:outerShdw blurRad="38100" dist="19050" dir="2700000" algn="tl" rotWithShape="0">
                    <a:schemeClr val="dk1">
                      <a:alpha val="40000"/>
                    </a:schemeClr>
                  </a:outerShdw>
                </a:effectLst>
              </a:rPr>
              <a:t>6</a:t>
            </a:r>
          </a:p>
        </p:txBody>
      </p:sp>
      <p:sp>
        <p:nvSpPr>
          <p:cNvPr id="34" name="TextBox 33">
            <a:extLst>
              <a:ext uri="{FF2B5EF4-FFF2-40B4-BE49-F238E27FC236}">
                <a16:creationId xmlns:a16="http://schemas.microsoft.com/office/drawing/2014/main" id="{8B1D4E26-0E3C-B8B8-4D2A-7288C935EE2E}"/>
              </a:ext>
            </a:extLst>
          </p:cNvPr>
          <p:cNvSpPr txBox="1"/>
          <p:nvPr/>
        </p:nvSpPr>
        <p:spPr>
          <a:xfrm>
            <a:off x="6924794" y="3320401"/>
            <a:ext cx="1943109" cy="307777"/>
          </a:xfrm>
          <a:custGeom>
            <a:avLst/>
            <a:gdLst>
              <a:gd name="connsiteX0" fmla="*/ 0 w 1943109"/>
              <a:gd name="connsiteY0" fmla="*/ 0 h 307777"/>
              <a:gd name="connsiteX1" fmla="*/ 505208 w 1943109"/>
              <a:gd name="connsiteY1" fmla="*/ 0 h 307777"/>
              <a:gd name="connsiteX2" fmla="*/ 1029848 w 1943109"/>
              <a:gd name="connsiteY2" fmla="*/ 0 h 307777"/>
              <a:gd name="connsiteX3" fmla="*/ 1476763 w 1943109"/>
              <a:gd name="connsiteY3" fmla="*/ 0 h 307777"/>
              <a:gd name="connsiteX4" fmla="*/ 1943109 w 1943109"/>
              <a:gd name="connsiteY4" fmla="*/ 0 h 307777"/>
              <a:gd name="connsiteX5" fmla="*/ 1943109 w 1943109"/>
              <a:gd name="connsiteY5" fmla="*/ 307777 h 307777"/>
              <a:gd name="connsiteX6" fmla="*/ 1457332 w 1943109"/>
              <a:gd name="connsiteY6" fmla="*/ 307777 h 307777"/>
              <a:gd name="connsiteX7" fmla="*/ 932692 w 1943109"/>
              <a:gd name="connsiteY7" fmla="*/ 307777 h 307777"/>
              <a:gd name="connsiteX8" fmla="*/ 485777 w 1943109"/>
              <a:gd name="connsiteY8" fmla="*/ 307777 h 307777"/>
              <a:gd name="connsiteX9" fmla="*/ 0 w 1943109"/>
              <a:gd name="connsiteY9" fmla="*/ 307777 h 307777"/>
              <a:gd name="connsiteX10" fmla="*/ 0 w 1943109"/>
              <a:gd name="connsiteY10"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3109" h="307777" fill="none" extrusionOk="0">
                <a:moveTo>
                  <a:pt x="0" y="0"/>
                </a:moveTo>
                <a:cubicBezTo>
                  <a:pt x="224901" y="-20280"/>
                  <a:pt x="372182" y="51783"/>
                  <a:pt x="505208" y="0"/>
                </a:cubicBezTo>
                <a:cubicBezTo>
                  <a:pt x="638234" y="-51783"/>
                  <a:pt x="878414" y="30023"/>
                  <a:pt x="1029848" y="0"/>
                </a:cubicBezTo>
                <a:cubicBezTo>
                  <a:pt x="1181282" y="-30023"/>
                  <a:pt x="1360043" y="33958"/>
                  <a:pt x="1476763" y="0"/>
                </a:cubicBezTo>
                <a:cubicBezTo>
                  <a:pt x="1593484" y="-33958"/>
                  <a:pt x="1783794" y="14158"/>
                  <a:pt x="1943109" y="0"/>
                </a:cubicBezTo>
                <a:cubicBezTo>
                  <a:pt x="1953444" y="152976"/>
                  <a:pt x="1941756" y="201176"/>
                  <a:pt x="1943109" y="307777"/>
                </a:cubicBezTo>
                <a:cubicBezTo>
                  <a:pt x="1782668" y="319123"/>
                  <a:pt x="1686559" y="279696"/>
                  <a:pt x="1457332" y="307777"/>
                </a:cubicBezTo>
                <a:cubicBezTo>
                  <a:pt x="1228105" y="335858"/>
                  <a:pt x="1093349" y="284076"/>
                  <a:pt x="932692" y="307777"/>
                </a:cubicBezTo>
                <a:cubicBezTo>
                  <a:pt x="772035" y="331478"/>
                  <a:pt x="595998" y="298217"/>
                  <a:pt x="485777" y="307777"/>
                </a:cubicBezTo>
                <a:cubicBezTo>
                  <a:pt x="375556" y="317337"/>
                  <a:pt x="124302" y="295560"/>
                  <a:pt x="0" y="307777"/>
                </a:cubicBezTo>
                <a:cubicBezTo>
                  <a:pt x="-31642" y="201657"/>
                  <a:pt x="8907" y="141749"/>
                  <a:pt x="0" y="0"/>
                </a:cubicBezTo>
                <a:close/>
              </a:path>
              <a:path w="1943109" h="307777" stroke="0" extrusionOk="0">
                <a:moveTo>
                  <a:pt x="0" y="0"/>
                </a:moveTo>
                <a:cubicBezTo>
                  <a:pt x="147680" y="-40202"/>
                  <a:pt x="311385" y="34980"/>
                  <a:pt x="427484" y="0"/>
                </a:cubicBezTo>
                <a:cubicBezTo>
                  <a:pt x="543583" y="-34980"/>
                  <a:pt x="733140" y="30089"/>
                  <a:pt x="932692" y="0"/>
                </a:cubicBezTo>
                <a:cubicBezTo>
                  <a:pt x="1132244" y="-30089"/>
                  <a:pt x="1229652" y="38578"/>
                  <a:pt x="1379607" y="0"/>
                </a:cubicBezTo>
                <a:cubicBezTo>
                  <a:pt x="1529562" y="-38578"/>
                  <a:pt x="1784024" y="14774"/>
                  <a:pt x="1943109" y="0"/>
                </a:cubicBezTo>
                <a:cubicBezTo>
                  <a:pt x="1979475" y="129640"/>
                  <a:pt x="1912087" y="215092"/>
                  <a:pt x="1943109" y="307777"/>
                </a:cubicBezTo>
                <a:cubicBezTo>
                  <a:pt x="1835077" y="327955"/>
                  <a:pt x="1680739" y="269178"/>
                  <a:pt x="1457332" y="307777"/>
                </a:cubicBezTo>
                <a:cubicBezTo>
                  <a:pt x="1233925" y="346376"/>
                  <a:pt x="1218466" y="269245"/>
                  <a:pt x="990986" y="307777"/>
                </a:cubicBezTo>
                <a:cubicBezTo>
                  <a:pt x="763506" y="346309"/>
                  <a:pt x="620012" y="246541"/>
                  <a:pt x="466346" y="307777"/>
                </a:cubicBezTo>
                <a:cubicBezTo>
                  <a:pt x="312680" y="369013"/>
                  <a:pt x="117855" y="292203"/>
                  <a:pt x="0" y="307777"/>
                </a:cubicBezTo>
                <a:cubicBezTo>
                  <a:pt x="-16211" y="232501"/>
                  <a:pt x="17782" y="81558"/>
                  <a:pt x="0" y="0"/>
                </a:cubicBezTo>
                <a:close/>
              </a:path>
            </a:pathLst>
          </a:custGeom>
          <a:solidFill>
            <a:srgbClr val="95C127"/>
          </a:solidFill>
          <a:ln>
            <a:solidFill>
              <a:srgbClr val="001200">
                <a:alpha val="0"/>
              </a:srgbClr>
            </a:solidFill>
            <a:extLst>
              <a:ext uri="{C807C97D-BFC1-408E-A445-0C87EB9F89A2}">
                <ask:lineSketchStyleProps xmlns:ask="http://schemas.microsoft.com/office/drawing/2018/sketchyshapes" sd="25469283">
                  <a:prstGeom prst="rect">
                    <a:avLst/>
                  </a:prstGeom>
                  <ask:type>
                    <ask:lineSketchScribble/>
                  </ask:type>
                </ask:lineSketchStyleProps>
              </a:ext>
            </a:extLst>
          </a:ln>
        </p:spPr>
        <p:txBody>
          <a:bodyPr wrap="square" rtlCol="0">
            <a:spAutoFit/>
          </a:bodyPr>
          <a:lstStyle/>
          <a:p>
            <a:r>
              <a:rPr lang="en-GB"/>
              <a:t>Monitor and improve</a:t>
            </a:r>
          </a:p>
        </p:txBody>
      </p:sp>
      <p:pic>
        <p:nvPicPr>
          <p:cNvPr id="36" name="Graphic 35" descr="Continuous Improvement with solid fill">
            <a:extLst>
              <a:ext uri="{FF2B5EF4-FFF2-40B4-BE49-F238E27FC236}">
                <a16:creationId xmlns:a16="http://schemas.microsoft.com/office/drawing/2014/main" id="{1F329B78-F33D-F67E-0D12-A388DC7A26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25647" y="3736417"/>
            <a:ext cx="914400" cy="914400"/>
          </a:xfrm>
          <a:prstGeom prst="rect">
            <a:avLst/>
          </a:prstGeom>
        </p:spPr>
      </p:pic>
      <p:sp>
        <p:nvSpPr>
          <p:cNvPr id="40" name="Rectangle 39">
            <a:extLst>
              <a:ext uri="{FF2B5EF4-FFF2-40B4-BE49-F238E27FC236}">
                <a16:creationId xmlns:a16="http://schemas.microsoft.com/office/drawing/2014/main" id="{68C8DF24-9414-FA02-55E9-8AAA33D9D59F}"/>
              </a:ext>
            </a:extLst>
          </p:cNvPr>
          <p:cNvSpPr/>
          <p:nvPr/>
        </p:nvSpPr>
        <p:spPr>
          <a:xfrm>
            <a:off x="8003811" y="4224867"/>
            <a:ext cx="1140189" cy="829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9DBF61F-2572-3E73-1C29-3BE5D6B930FE}"/>
              </a:ext>
            </a:extLst>
          </p:cNvPr>
          <p:cNvSpPr txBox="1"/>
          <p:nvPr/>
        </p:nvSpPr>
        <p:spPr>
          <a:xfrm>
            <a:off x="7084053" y="3716114"/>
            <a:ext cx="1939055" cy="1200329"/>
          </a:xfrm>
          <a:custGeom>
            <a:avLst/>
            <a:gdLst>
              <a:gd name="connsiteX0" fmla="*/ 0 w 1939055"/>
              <a:gd name="connsiteY0" fmla="*/ 0 h 1200329"/>
              <a:gd name="connsiteX1" fmla="*/ 465373 w 1939055"/>
              <a:gd name="connsiteY1" fmla="*/ 0 h 1200329"/>
              <a:gd name="connsiteX2" fmla="*/ 891965 w 1939055"/>
              <a:gd name="connsiteY2" fmla="*/ 0 h 1200329"/>
              <a:gd name="connsiteX3" fmla="*/ 1415510 w 1939055"/>
              <a:gd name="connsiteY3" fmla="*/ 0 h 1200329"/>
              <a:gd name="connsiteX4" fmla="*/ 1939055 w 1939055"/>
              <a:gd name="connsiteY4" fmla="*/ 0 h 1200329"/>
              <a:gd name="connsiteX5" fmla="*/ 1939055 w 1939055"/>
              <a:gd name="connsiteY5" fmla="*/ 388106 h 1200329"/>
              <a:gd name="connsiteX6" fmla="*/ 1939055 w 1939055"/>
              <a:gd name="connsiteY6" fmla="*/ 764209 h 1200329"/>
              <a:gd name="connsiteX7" fmla="*/ 1939055 w 1939055"/>
              <a:gd name="connsiteY7" fmla="*/ 1200329 h 1200329"/>
              <a:gd name="connsiteX8" fmla="*/ 1454291 w 1939055"/>
              <a:gd name="connsiteY8" fmla="*/ 1200329 h 1200329"/>
              <a:gd name="connsiteX9" fmla="*/ 1027699 w 1939055"/>
              <a:gd name="connsiteY9" fmla="*/ 1200329 h 1200329"/>
              <a:gd name="connsiteX10" fmla="*/ 542935 w 1939055"/>
              <a:gd name="connsiteY10" fmla="*/ 1200329 h 1200329"/>
              <a:gd name="connsiteX11" fmla="*/ 0 w 1939055"/>
              <a:gd name="connsiteY11" fmla="*/ 1200329 h 1200329"/>
              <a:gd name="connsiteX12" fmla="*/ 0 w 1939055"/>
              <a:gd name="connsiteY12" fmla="*/ 812223 h 1200329"/>
              <a:gd name="connsiteX13" fmla="*/ 0 w 1939055"/>
              <a:gd name="connsiteY13" fmla="*/ 424116 h 1200329"/>
              <a:gd name="connsiteX14" fmla="*/ 0 w 1939055"/>
              <a:gd name="connsiteY14"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9055" h="1200329" extrusionOk="0">
                <a:moveTo>
                  <a:pt x="0" y="0"/>
                </a:moveTo>
                <a:cubicBezTo>
                  <a:pt x="121232" y="-11747"/>
                  <a:pt x="325575" y="6993"/>
                  <a:pt x="465373" y="0"/>
                </a:cubicBezTo>
                <a:cubicBezTo>
                  <a:pt x="605171" y="-6993"/>
                  <a:pt x="797426" y="899"/>
                  <a:pt x="891965" y="0"/>
                </a:cubicBezTo>
                <a:cubicBezTo>
                  <a:pt x="986504" y="-899"/>
                  <a:pt x="1275585" y="1456"/>
                  <a:pt x="1415510" y="0"/>
                </a:cubicBezTo>
                <a:cubicBezTo>
                  <a:pt x="1555435" y="-1456"/>
                  <a:pt x="1790754" y="9495"/>
                  <a:pt x="1939055" y="0"/>
                </a:cubicBezTo>
                <a:cubicBezTo>
                  <a:pt x="1942694" y="106620"/>
                  <a:pt x="1907059" y="250410"/>
                  <a:pt x="1939055" y="388106"/>
                </a:cubicBezTo>
                <a:cubicBezTo>
                  <a:pt x="1971051" y="525802"/>
                  <a:pt x="1897354" y="615648"/>
                  <a:pt x="1939055" y="764209"/>
                </a:cubicBezTo>
                <a:cubicBezTo>
                  <a:pt x="1980756" y="912770"/>
                  <a:pt x="1889921" y="1028836"/>
                  <a:pt x="1939055" y="1200329"/>
                </a:cubicBezTo>
                <a:cubicBezTo>
                  <a:pt x="1732218" y="1207327"/>
                  <a:pt x="1658822" y="1190739"/>
                  <a:pt x="1454291" y="1200329"/>
                </a:cubicBezTo>
                <a:cubicBezTo>
                  <a:pt x="1249760" y="1209919"/>
                  <a:pt x="1211826" y="1176387"/>
                  <a:pt x="1027699" y="1200329"/>
                </a:cubicBezTo>
                <a:cubicBezTo>
                  <a:pt x="843572" y="1224271"/>
                  <a:pt x="643844" y="1159509"/>
                  <a:pt x="542935" y="1200329"/>
                </a:cubicBezTo>
                <a:cubicBezTo>
                  <a:pt x="442026" y="1241149"/>
                  <a:pt x="160504" y="1169212"/>
                  <a:pt x="0" y="1200329"/>
                </a:cubicBezTo>
                <a:cubicBezTo>
                  <a:pt x="-22892" y="1065119"/>
                  <a:pt x="32864" y="933028"/>
                  <a:pt x="0" y="812223"/>
                </a:cubicBezTo>
                <a:cubicBezTo>
                  <a:pt x="-32864" y="691418"/>
                  <a:pt x="32799" y="544289"/>
                  <a:pt x="0" y="424116"/>
                </a:cubicBezTo>
                <a:cubicBezTo>
                  <a:pt x="-32799" y="303943"/>
                  <a:pt x="23771" y="180863"/>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GB" sz="1200"/>
              <a:t>We will collect the data to understand the impact and applicability of the rules, and commit to adapting our rules as needed by the industry.</a:t>
            </a:r>
          </a:p>
        </p:txBody>
      </p:sp>
      <p:pic>
        <p:nvPicPr>
          <p:cNvPr id="7" name="Picture 6">
            <a:extLst>
              <a:ext uri="{FF2B5EF4-FFF2-40B4-BE49-F238E27FC236}">
                <a16:creationId xmlns:a16="http://schemas.microsoft.com/office/drawing/2014/main" id="{A6732439-3EBE-5279-8B48-F5CAF3A87AE0}"/>
              </a:ext>
            </a:extLst>
          </p:cNvPr>
          <p:cNvPicPr>
            <a:picLocks noChangeAspect="1"/>
          </p:cNvPicPr>
          <p:nvPr/>
        </p:nvPicPr>
        <p:blipFill>
          <a:blip r:embed="rId10"/>
          <a:stretch>
            <a:fillRect/>
          </a:stretch>
        </p:blipFill>
        <p:spPr>
          <a:xfrm>
            <a:off x="1036833" y="1856748"/>
            <a:ext cx="1201996" cy="715002"/>
          </a:xfrm>
          <a:prstGeom prst="rect">
            <a:avLst/>
          </a:prstGeom>
          <a:ln>
            <a:solidFill>
              <a:srgbClr val="231F58"/>
            </a:solidFill>
          </a:ln>
        </p:spPr>
      </p:pic>
      <p:grpSp>
        <p:nvGrpSpPr>
          <p:cNvPr id="15" name="Group 14">
            <a:extLst>
              <a:ext uri="{FF2B5EF4-FFF2-40B4-BE49-F238E27FC236}">
                <a16:creationId xmlns:a16="http://schemas.microsoft.com/office/drawing/2014/main" id="{5CD586A5-A71D-E469-4D5D-301D2944C70A}"/>
              </a:ext>
            </a:extLst>
          </p:cNvPr>
          <p:cNvGrpSpPr/>
          <p:nvPr/>
        </p:nvGrpSpPr>
        <p:grpSpPr>
          <a:xfrm>
            <a:off x="7066891" y="1823099"/>
            <a:ext cx="914400" cy="914400"/>
            <a:chOff x="7066891" y="1823099"/>
            <a:chExt cx="914400" cy="914400"/>
          </a:xfrm>
        </p:grpSpPr>
        <p:pic>
          <p:nvPicPr>
            <p:cNvPr id="14" name="Graphic 13" descr="Projector screen outline">
              <a:extLst>
                <a:ext uri="{FF2B5EF4-FFF2-40B4-BE49-F238E27FC236}">
                  <a16:creationId xmlns:a16="http://schemas.microsoft.com/office/drawing/2014/main" id="{C259179E-4ADB-59DB-A5A7-D1228794F4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6891" y="1823099"/>
              <a:ext cx="914400" cy="9144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C12FF72-D139-9B2F-D02C-137601CDD969}"/>
                </a:ext>
              </a:extLst>
            </p:cNvPr>
            <p:cNvPicPr>
              <a:picLocks noChangeAspect="1"/>
            </p:cNvPicPr>
            <p:nvPr/>
          </p:nvPicPr>
          <p:blipFill>
            <a:blip r:embed="rId10"/>
            <a:stretch>
              <a:fillRect/>
            </a:stretch>
          </p:blipFill>
          <p:spPr>
            <a:xfrm>
              <a:off x="7240047" y="2039117"/>
              <a:ext cx="568799" cy="338348"/>
            </a:xfrm>
            <a:prstGeom prst="rect">
              <a:avLst/>
            </a:prstGeom>
            <a:ln>
              <a:solidFill>
                <a:srgbClr val="231F58"/>
              </a:solidFill>
            </a:ln>
          </p:spPr>
        </p:pic>
      </p:grpSp>
    </p:spTree>
    <p:extLst>
      <p:ext uri="{BB962C8B-B14F-4D97-AF65-F5344CB8AC3E}">
        <p14:creationId xmlns:p14="http://schemas.microsoft.com/office/powerpoint/2010/main" val="134801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8C98CE-ABC9-0951-9C7B-0CF8161C17C6}"/>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9033E659-CCFC-9BED-6730-205C3ED3CC1F}"/>
              </a:ext>
            </a:extLst>
          </p:cNvPr>
          <p:cNvPicPr>
            <a:picLocks noChangeAspect="1"/>
          </p:cNvPicPr>
          <p:nvPr/>
        </p:nvPicPr>
        <p:blipFill>
          <a:blip r:embed="rId2"/>
          <a:stretch>
            <a:fillRect/>
          </a:stretch>
        </p:blipFill>
        <p:spPr>
          <a:xfrm>
            <a:off x="544906" y="262175"/>
            <a:ext cx="393021" cy="525233"/>
          </a:xfrm>
          <a:prstGeom prst="rect">
            <a:avLst/>
          </a:prstGeom>
        </p:spPr>
      </p:pic>
      <p:sp>
        <p:nvSpPr>
          <p:cNvPr id="4" name="TextBox 18">
            <a:extLst>
              <a:ext uri="{FF2B5EF4-FFF2-40B4-BE49-F238E27FC236}">
                <a16:creationId xmlns:a16="http://schemas.microsoft.com/office/drawing/2014/main" id="{C32E5F4A-AE63-7FF7-FE82-FA49DF4F0888}"/>
              </a:ext>
            </a:extLst>
          </p:cNvPr>
          <p:cNvSpPr txBox="1"/>
          <p:nvPr/>
        </p:nvSpPr>
        <p:spPr>
          <a:xfrm>
            <a:off x="462890" y="1197498"/>
            <a:ext cx="7825420" cy="369332"/>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Aptos" panose="020B0004020202020204" pitchFamily="34" charset="0"/>
              </a:rPr>
              <a:t>As a company we commit to</a:t>
            </a:r>
          </a:p>
        </p:txBody>
      </p:sp>
      <p:sp>
        <p:nvSpPr>
          <p:cNvPr id="5" name="TextBox 4">
            <a:extLst>
              <a:ext uri="{FF2B5EF4-FFF2-40B4-BE49-F238E27FC236}">
                <a16:creationId xmlns:a16="http://schemas.microsoft.com/office/drawing/2014/main" id="{9448823B-3BF8-E9F7-97EC-6C7C9D7D91C2}"/>
              </a:ext>
            </a:extLst>
          </p:cNvPr>
          <p:cNvSpPr txBox="1"/>
          <p:nvPr/>
        </p:nvSpPr>
        <p:spPr>
          <a:xfrm>
            <a:off x="503898" y="1677395"/>
            <a:ext cx="7743404" cy="2200602"/>
          </a:xfrm>
          <a:prstGeom prst="rect">
            <a:avLst/>
          </a:prstGeom>
          <a:noFill/>
        </p:spPr>
        <p:txBody>
          <a:bodyPr wrap="square" lIns="0" rIns="0" anchor="ctr" anchorCtr="1">
            <a:spAutoFit/>
          </a:bodyPr>
          <a:lstStyle/>
          <a:p>
            <a:pPr marR="0" lvl="0">
              <a:spcBef>
                <a:spcPts val="0"/>
              </a:spcBef>
              <a:spcAft>
                <a:spcPts val="600"/>
              </a:spcAft>
            </a:pPr>
            <a:r>
              <a:rPr lang="en-GB" sz="1300" b="1" i="1">
                <a:latin typeface="Aptos" panose="020B0004020202020204" pitchFamily="34" charset="0"/>
                <a:ea typeface="Times New Roman" panose="02020603050405020304" pitchFamily="18" charset="0"/>
              </a:rPr>
              <a:t>Start safe </a:t>
            </a:r>
            <a:r>
              <a:rPr lang="en-GB" sz="1300" i="1">
                <a:latin typeface="Aptos" panose="020B0004020202020204" pitchFamily="34" charset="0"/>
                <a:ea typeface="Times New Roman" panose="02020603050405020304" pitchFamily="18" charset="0"/>
              </a:rPr>
              <a:t>- W</a:t>
            </a:r>
            <a:r>
              <a:rPr lang="en-GB" sz="1300" i="1">
                <a:effectLst/>
                <a:latin typeface="Aptos" panose="020B0004020202020204" pitchFamily="34" charset="0"/>
                <a:ea typeface="Times New Roman" panose="02020603050405020304" pitchFamily="18" charset="0"/>
              </a:rPr>
              <a:t>ork does not start until all team members can confirm that they can follow the relevant Lifesaving rules for the task. </a:t>
            </a:r>
          </a:p>
          <a:p>
            <a:pPr marL="342900" marR="0" lvl="0" indent="-342900">
              <a:spcBef>
                <a:spcPts val="0"/>
              </a:spcBef>
              <a:spcAft>
                <a:spcPts val="600"/>
              </a:spcAft>
              <a:buFont typeface="Arial" panose="020B0604020202020204" pitchFamily="34" charset="0"/>
              <a:buChar char="•"/>
            </a:pPr>
            <a:r>
              <a:rPr lang="en-GB" sz="1300">
                <a:effectLst/>
                <a:latin typeface="Aptos" panose="020B0004020202020204" pitchFamily="34" charset="0"/>
                <a:ea typeface="Times New Roman" panose="02020603050405020304" pitchFamily="18" charset="0"/>
              </a:rPr>
              <a:t>We commit to </a:t>
            </a:r>
            <a:r>
              <a:rPr lang="en-GB" sz="1300">
                <a:latin typeface="Aptos" panose="020B0004020202020204" pitchFamily="34" charset="0"/>
                <a:ea typeface="Times New Roman" panose="02020603050405020304" pitchFamily="18" charset="0"/>
              </a:rPr>
              <a:t>s</a:t>
            </a:r>
            <a:r>
              <a:rPr lang="en-GB" sz="1300">
                <a:effectLst/>
                <a:latin typeface="Aptos" panose="020B0004020202020204" pitchFamily="34" charset="0"/>
                <a:ea typeface="Times New Roman" panose="02020603050405020304" pitchFamily="18" charset="0"/>
              </a:rPr>
              <a:t>etting the systems, processes and work-site conditions that enable you to follow the lifesaving rules every day</a:t>
            </a:r>
          </a:p>
          <a:p>
            <a:pPr marL="342900" marR="0" lvl="0" indent="-342900">
              <a:spcBef>
                <a:spcPts val="0"/>
              </a:spcBef>
              <a:spcAft>
                <a:spcPts val="600"/>
              </a:spcAft>
              <a:buFont typeface="Arial" panose="020B0604020202020204" pitchFamily="34" charset="0"/>
              <a:buChar char="•"/>
            </a:pPr>
            <a:endParaRPr lang="en-GB" sz="1300">
              <a:effectLst/>
              <a:latin typeface="Aptos" panose="020B0004020202020204" pitchFamily="34" charset="0"/>
              <a:ea typeface="Times New Roman" panose="02020603050405020304" pitchFamily="18" charset="0"/>
            </a:endParaRPr>
          </a:p>
          <a:p>
            <a:pPr marR="0" lvl="0">
              <a:spcBef>
                <a:spcPts val="0"/>
              </a:spcBef>
              <a:spcAft>
                <a:spcPts val="600"/>
              </a:spcAft>
            </a:pPr>
            <a:r>
              <a:rPr lang="en-GB" sz="1300" b="1" i="1">
                <a:effectLst/>
                <a:latin typeface="Aptos" panose="020B0004020202020204" pitchFamily="34" charset="0"/>
                <a:ea typeface="Times New Roman" panose="02020603050405020304" pitchFamily="18" charset="0"/>
              </a:rPr>
              <a:t>Stop if unsure </a:t>
            </a:r>
            <a:r>
              <a:rPr lang="en-GB" sz="1300" i="1">
                <a:effectLst/>
                <a:latin typeface="Aptos" panose="020B0004020202020204" pitchFamily="34" charset="0"/>
                <a:ea typeface="Times New Roman" panose="02020603050405020304" pitchFamily="18" charset="0"/>
              </a:rPr>
              <a:t>-  Everyone is encouraged to stop work and seek support when in doubt about the safety of an activity, when conditions change, or work isn’t proceeding as expected. </a:t>
            </a:r>
          </a:p>
          <a:p>
            <a:pPr marL="342900" marR="0" lvl="0" indent="-342900">
              <a:spcBef>
                <a:spcPts val="0"/>
              </a:spcBef>
              <a:spcAft>
                <a:spcPts val="600"/>
              </a:spcAft>
              <a:buFont typeface="Arial" panose="020B0604020202020204" pitchFamily="34" charset="0"/>
              <a:buChar char="•"/>
            </a:pPr>
            <a:r>
              <a:rPr lang="en-GB" sz="1300">
                <a:effectLst/>
                <a:latin typeface="Aptos" panose="020B0004020202020204" pitchFamily="34" charset="0"/>
                <a:ea typeface="Times New Roman" panose="02020603050405020304" pitchFamily="18" charset="0"/>
              </a:rPr>
              <a:t>We commit to listening and acting when you tell us you can’t follow a rule or</a:t>
            </a:r>
            <a:r>
              <a:rPr lang="en-GB" sz="1300">
                <a:latin typeface="Aptos" panose="020B0004020202020204" pitchFamily="34" charset="0"/>
                <a:ea typeface="Times New Roman" panose="02020603050405020304" pitchFamily="18" charset="0"/>
              </a:rPr>
              <a:t> when something goes unexpectedly</a:t>
            </a:r>
          </a:p>
        </p:txBody>
      </p:sp>
    </p:spTree>
    <p:extLst>
      <p:ext uri="{BB962C8B-B14F-4D97-AF65-F5344CB8AC3E}">
        <p14:creationId xmlns:p14="http://schemas.microsoft.com/office/powerpoint/2010/main" val="124844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397014"/>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462890" y="3743855"/>
            <a:ext cx="2239120" cy="1054135"/>
          </a:xfrm>
          <a:prstGeom prst="rect">
            <a:avLst/>
          </a:prstGeom>
          <a:noFill/>
        </p:spPr>
        <p:txBody>
          <a:bodyPr wrap="square" lIns="0" rIns="0" anchor="ctr" anchorCtr="1">
            <a:spAutoFit/>
          </a:bodyPr>
          <a:lstStyle/>
          <a:p>
            <a:pPr>
              <a:spcAft>
                <a:spcPts val="300"/>
              </a:spcAft>
            </a:pPr>
            <a:r>
              <a:rPr lang="en-GB" sz="1400">
                <a:latin typeface="Aptos" panose="020B0004020202020204" pitchFamily="34" charset="0"/>
              </a:rPr>
              <a:t>Always ensure the </a:t>
            </a:r>
            <a:r>
              <a:rPr lang="en-GB" sz="1400" b="1">
                <a:latin typeface="Aptos" panose="020B0004020202020204" pitchFamily="34" charset="0"/>
              </a:rPr>
              <a:t>required plans and permits </a:t>
            </a:r>
            <a:r>
              <a:rPr lang="en-GB" sz="1400">
                <a:latin typeface="Aptos" panose="020B0004020202020204" pitchFamily="34" charset="0"/>
              </a:rPr>
              <a:t>are in place </a:t>
            </a:r>
            <a:r>
              <a:rPr lang="en-GB" sz="1400" b="1">
                <a:latin typeface="Aptos" panose="020B0004020202020204" pitchFamily="34" charset="0"/>
              </a:rPr>
              <a:t>before you start a job</a:t>
            </a:r>
          </a:p>
          <a:p>
            <a:pPr>
              <a:spcAft>
                <a:spcPts val="300"/>
              </a:spcAft>
            </a:pP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467815"/>
            <a:ext cx="5259334" cy="3200876"/>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Has the job/task been risk assessed?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are the required plans and permits for this task? Do we understand them fully?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Have we checked that all the controls described in the plans/permits in place and functioning?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Are the conditions today as expected in the plans/permits (e.g. weather, visibility, correct equipment and tools)?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Is anything today different from usual/unique? </a:t>
            </a:r>
            <a:br>
              <a:rPr lang="en-GB" sz="1300">
                <a:effectLst/>
                <a:latin typeface="Arial" panose="020B0604020202020204" pitchFamily="34" charset="0"/>
                <a:ea typeface="Times New Roman" panose="02020603050405020304" pitchFamily="18" charset="0"/>
              </a:rPr>
            </a:br>
            <a:r>
              <a:rPr lang="en-GB" sz="1100">
                <a:effectLst/>
                <a:latin typeface="Arial" panose="020B0604020202020204" pitchFamily="34" charset="0"/>
                <a:ea typeface="Times New Roman" panose="02020603050405020304" pitchFamily="18" charset="0"/>
              </a:rPr>
              <a:t>(</a:t>
            </a:r>
            <a:r>
              <a:rPr lang="en-GB" sz="1100">
                <a:latin typeface="Arial" panose="020B0604020202020204" pitchFamily="34" charset="0"/>
                <a:ea typeface="Times New Roman" panose="02020603050405020304" pitchFamily="18" charset="0"/>
              </a:rPr>
              <a:t>E</a:t>
            </a:r>
            <a:r>
              <a:rPr lang="en-GB" sz="1100">
                <a:effectLst/>
                <a:latin typeface="Arial" panose="020B0604020202020204" pitchFamily="34" charset="0"/>
                <a:ea typeface="Times New Roman" panose="02020603050405020304" pitchFamily="18" charset="0"/>
              </a:rPr>
              <a:t>specially important for frequently repeated tasks) </a:t>
            </a:r>
            <a:endParaRPr lang="en-GB" sz="1300">
              <a:effectLst/>
              <a:latin typeface="Arial" panose="020B0604020202020204" pitchFamily="34" charset="0"/>
              <a:ea typeface="Times New Roman" panose="02020603050405020304" pitchFamily="18" charset="0"/>
            </a:endParaRP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tell you if I’m unsure about something when we start, or if conditions change?</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How do I Stop The Job?</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If we stop the job, how do we leave things in a safe condition? </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277880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462890" y="3743855"/>
            <a:ext cx="2239120" cy="1054135"/>
          </a:xfrm>
          <a:prstGeom prst="rect">
            <a:avLst/>
          </a:prstGeom>
          <a:noFill/>
        </p:spPr>
        <p:txBody>
          <a:bodyPr wrap="square" lIns="0" rIns="0" anchor="ctr" anchorCtr="1">
            <a:spAutoFit/>
          </a:bodyPr>
          <a:lstStyle/>
          <a:p>
            <a:pPr>
              <a:spcAft>
                <a:spcPts val="300"/>
              </a:spcAft>
            </a:pPr>
            <a:r>
              <a:rPr lang="en-GB" sz="1400">
                <a:latin typeface="Aptos" panose="020B0004020202020204" pitchFamily="34" charset="0"/>
              </a:rPr>
              <a:t>Always use </a:t>
            </a:r>
            <a:r>
              <a:rPr lang="en-GB" sz="1400" b="1">
                <a:latin typeface="Aptos" panose="020B0004020202020204" pitchFamily="34" charset="0"/>
              </a:rPr>
              <a:t>tools and equipment</a:t>
            </a:r>
            <a:r>
              <a:rPr lang="en-GB" sz="1400">
                <a:latin typeface="Aptos" panose="020B0004020202020204" pitchFamily="34" charset="0"/>
              </a:rPr>
              <a:t> that are </a:t>
            </a:r>
            <a:r>
              <a:rPr lang="en-GB" sz="1400" b="1">
                <a:latin typeface="Aptos" panose="020B0004020202020204" pitchFamily="34" charset="0"/>
              </a:rPr>
              <a:t>fit for the intended purpose</a:t>
            </a:r>
          </a:p>
          <a:p>
            <a:pPr>
              <a:spcAft>
                <a:spcPts val="300"/>
              </a:spcAft>
            </a:pP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571476"/>
            <a:ext cx="5259334" cy="2000548"/>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Do I have all the required PPE, tools and equipment for the task ahead? </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Is my PPE rated for the task? (e.g. electrical hazard)</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Are my tools and materials rated for the task? (e.g. insulted for working on live electrical systems)</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do I look for when I inspect my tools and equipment?</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Where do I take faulty tools or equipment (</a:t>
            </a:r>
            <a:r>
              <a:rPr lang="en-GB" sz="1300" err="1">
                <a:effectLst/>
                <a:latin typeface="Arial" panose="020B0604020202020204" pitchFamily="34" charset="0"/>
                <a:ea typeface="Times New Roman" panose="02020603050405020304" pitchFamily="18" charset="0"/>
              </a:rPr>
              <a:t>inc</a:t>
            </a:r>
            <a:r>
              <a:rPr lang="en-GB" sz="1300">
                <a:effectLst/>
                <a:latin typeface="Arial" panose="020B0604020202020204" pitchFamily="34" charset="0"/>
                <a:ea typeface="Times New Roman" panose="02020603050405020304" pitchFamily="18" charset="0"/>
              </a:rPr>
              <a:t> PPE) to be inspected, repaired or taken out of service? </a:t>
            </a: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165246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D6E92A-583D-1F7F-969F-37F51DEAB557}"/>
              </a:ext>
            </a:extLst>
          </p:cNvPr>
          <p:cNvSpPr txBox="1"/>
          <p:nvPr/>
        </p:nvSpPr>
        <p:spPr>
          <a:xfrm>
            <a:off x="462890" y="219058"/>
            <a:ext cx="7825420" cy="611468"/>
          </a:xfrm>
          <a:prstGeom prst="rect">
            <a:avLst/>
          </a:prstGeom>
          <a:solidFill>
            <a:srgbClr val="231F58"/>
          </a:solidFill>
        </p:spPr>
        <p:txBody>
          <a:bodyPr wrap="square" lIns="684000" rtlCol="0" anchor="ctr" anchorCtr="0">
            <a:noAutofit/>
          </a:bodyPr>
          <a:lstStyle/>
          <a:p>
            <a:r>
              <a:rPr lang="en-GB" sz="2000" b="1">
                <a:solidFill>
                  <a:schemeClr val="bg1"/>
                </a:solidFill>
                <a:latin typeface="Times New Roman" panose="02020603050405020304" pitchFamily="18" charset="0"/>
                <a:cs typeface="Times New Roman" panose="02020603050405020304" pitchFamily="18" charset="0"/>
              </a:rPr>
              <a:t>Lifesaving rules </a:t>
            </a:r>
            <a:r>
              <a:rPr lang="en-GB" b="1">
                <a:solidFill>
                  <a:schemeClr val="bg1"/>
                </a:solidFill>
                <a:latin typeface="Times New Roman" panose="02020603050405020304" pitchFamily="18" charset="0"/>
                <a:cs typeface="Times New Roman" panose="02020603050405020304" pitchFamily="18" charset="0"/>
              </a:rPr>
              <a:t>for the offshore wind industry</a:t>
            </a:r>
            <a:endParaRPr lang="en-GB" sz="2000">
              <a:solidFill>
                <a:schemeClr val="bg1"/>
              </a:solidFill>
            </a:endParaRPr>
          </a:p>
        </p:txBody>
      </p:sp>
      <p:pic>
        <p:nvPicPr>
          <p:cNvPr id="3" name="Picture 2" descr="A logo with a letter and a logo&#10;&#10;Description automatically generated">
            <a:extLst>
              <a:ext uri="{FF2B5EF4-FFF2-40B4-BE49-F238E27FC236}">
                <a16:creationId xmlns:a16="http://schemas.microsoft.com/office/drawing/2014/main" id="{C5130166-814C-BD19-DA1C-19033B31EAA1}"/>
              </a:ext>
            </a:extLst>
          </p:cNvPr>
          <p:cNvPicPr>
            <a:picLocks noChangeAspect="1"/>
          </p:cNvPicPr>
          <p:nvPr/>
        </p:nvPicPr>
        <p:blipFill>
          <a:blip r:embed="rId2"/>
          <a:stretch>
            <a:fillRect/>
          </a:stretch>
        </p:blipFill>
        <p:spPr>
          <a:xfrm>
            <a:off x="544906" y="262175"/>
            <a:ext cx="393021" cy="525233"/>
          </a:xfrm>
          <a:prstGeom prst="rect">
            <a:avLst/>
          </a:prstGeom>
        </p:spPr>
      </p:pic>
      <p:pic>
        <p:nvPicPr>
          <p:cNvPr id="5" name="Picture 4">
            <a:extLst>
              <a:ext uri="{FF2B5EF4-FFF2-40B4-BE49-F238E27FC236}">
                <a16:creationId xmlns:a16="http://schemas.microsoft.com/office/drawing/2014/main" id="{CE33C614-BBF5-1CF5-6701-BDA32D993DA8}"/>
              </a:ext>
            </a:extLst>
          </p:cNvPr>
          <p:cNvPicPr>
            <a:picLocks noChangeAspect="1"/>
          </p:cNvPicPr>
          <p:nvPr/>
        </p:nvPicPr>
        <p:blipFill>
          <a:blip r:embed="rId3"/>
          <a:srcRect/>
          <a:stretch/>
        </p:blipFill>
        <p:spPr>
          <a:xfrm>
            <a:off x="462890" y="1452190"/>
            <a:ext cx="2239120" cy="2239120"/>
          </a:xfrm>
          <a:prstGeom prst="rect">
            <a:avLst/>
          </a:prstGeom>
          <a:noFill/>
        </p:spPr>
      </p:pic>
      <p:sp>
        <p:nvSpPr>
          <p:cNvPr id="7" name="TextBox 6">
            <a:extLst>
              <a:ext uri="{FF2B5EF4-FFF2-40B4-BE49-F238E27FC236}">
                <a16:creationId xmlns:a16="http://schemas.microsoft.com/office/drawing/2014/main" id="{B5E7EC37-A329-09DC-926E-BAA59E1F6155}"/>
              </a:ext>
            </a:extLst>
          </p:cNvPr>
          <p:cNvSpPr txBox="1"/>
          <p:nvPr/>
        </p:nvSpPr>
        <p:spPr>
          <a:xfrm>
            <a:off x="462890" y="3636134"/>
            <a:ext cx="2239120" cy="1269578"/>
          </a:xfrm>
          <a:prstGeom prst="rect">
            <a:avLst/>
          </a:prstGeom>
          <a:noFill/>
        </p:spPr>
        <p:txBody>
          <a:bodyPr wrap="square" lIns="0" rIns="0" anchor="ctr" anchorCtr="1">
            <a:spAutoFit/>
          </a:bodyPr>
          <a:lstStyle/>
          <a:p>
            <a:pPr>
              <a:spcAft>
                <a:spcPts val="300"/>
              </a:spcAft>
            </a:pPr>
            <a:r>
              <a:rPr lang="en-GB" sz="1400">
                <a:latin typeface="Aptos" panose="020B0004020202020204" pitchFamily="34" charset="0"/>
              </a:rPr>
              <a:t>Never undertake any job unless you have been </a:t>
            </a:r>
            <a:r>
              <a:rPr lang="en-GB" sz="1400" b="1">
                <a:latin typeface="Aptos" panose="020B0004020202020204" pitchFamily="34" charset="0"/>
              </a:rPr>
              <a:t>trained and assessed as competent</a:t>
            </a:r>
          </a:p>
          <a:p>
            <a:pPr>
              <a:spcAft>
                <a:spcPts val="300"/>
              </a:spcAft>
            </a:pPr>
            <a:endParaRPr lang="en-GB" sz="1800">
              <a:latin typeface="Aptos" panose="020B0004020202020204" pitchFamily="34" charset="0"/>
            </a:endParaRPr>
          </a:p>
        </p:txBody>
      </p:sp>
      <p:sp>
        <p:nvSpPr>
          <p:cNvPr id="8" name="TextBox 18">
            <a:extLst>
              <a:ext uri="{FF2B5EF4-FFF2-40B4-BE49-F238E27FC236}">
                <a16:creationId xmlns:a16="http://schemas.microsoft.com/office/drawing/2014/main" id="{9A17051C-93C2-51A9-0019-C74DC129E071}"/>
              </a:ext>
            </a:extLst>
          </p:cNvPr>
          <p:cNvSpPr txBox="1"/>
          <p:nvPr/>
        </p:nvSpPr>
        <p:spPr>
          <a:xfrm>
            <a:off x="462890" y="980298"/>
            <a:ext cx="2239121"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Working Responsibly</a:t>
            </a:r>
          </a:p>
        </p:txBody>
      </p:sp>
      <p:sp>
        <p:nvSpPr>
          <p:cNvPr id="10" name="TextBox 9">
            <a:extLst>
              <a:ext uri="{FF2B5EF4-FFF2-40B4-BE49-F238E27FC236}">
                <a16:creationId xmlns:a16="http://schemas.microsoft.com/office/drawing/2014/main" id="{2C17DAC4-4454-F4DA-D93A-5CFC927099BC}"/>
              </a:ext>
            </a:extLst>
          </p:cNvPr>
          <p:cNvSpPr txBox="1"/>
          <p:nvPr/>
        </p:nvSpPr>
        <p:spPr>
          <a:xfrm>
            <a:off x="3028976" y="1671504"/>
            <a:ext cx="5259334" cy="1800493"/>
          </a:xfrm>
          <a:prstGeom prst="rect">
            <a:avLst/>
          </a:prstGeom>
          <a:noFill/>
        </p:spPr>
        <p:txBody>
          <a:bodyPr wrap="square" lIns="0" rIns="0" anchor="ctr" anchorCtr="1">
            <a:spAutoFit/>
          </a:bodyPr>
          <a:lstStyle/>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are the competences required for this task?</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I have been trained, but don't have much experience, what exactly am I competent to do?</a:t>
            </a:r>
          </a:p>
          <a:p>
            <a:pPr marL="342900" marR="0" lvl="0" indent="-342900">
              <a:spcBef>
                <a:spcPts val="0"/>
              </a:spcBef>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What am I competent to perform unsupervised? </a:t>
            </a:r>
          </a:p>
          <a:p>
            <a:pPr marL="342900" indent="-342900">
              <a:spcAft>
                <a:spcPts val="600"/>
              </a:spcAft>
              <a:buFont typeface="Arial" panose="020B0604020202020204" pitchFamily="34" charset="0"/>
              <a:buChar char="•"/>
            </a:pPr>
            <a:r>
              <a:rPr lang="en-GB" sz="1300">
                <a:effectLst/>
                <a:latin typeface="Arial" panose="020B0604020202020204" pitchFamily="34" charset="0"/>
                <a:ea typeface="Times New Roman" panose="02020603050405020304" pitchFamily="18" charset="0"/>
              </a:rPr>
              <a:t>When do I need to go to refresher training?</a:t>
            </a:r>
          </a:p>
          <a:p>
            <a:pPr marL="342900" indent="-342900">
              <a:spcAft>
                <a:spcPts val="600"/>
              </a:spcAft>
              <a:buFont typeface="Arial" panose="020B0604020202020204" pitchFamily="34" charset="0"/>
              <a:buChar char="•"/>
            </a:pPr>
            <a:r>
              <a:rPr lang="en-GB" sz="1300">
                <a:latin typeface="Arial" panose="020B0604020202020204" pitchFamily="34" charset="0"/>
                <a:ea typeface="Times New Roman" panose="02020603050405020304" pitchFamily="18" charset="0"/>
              </a:rPr>
              <a:t>If conditions change, do I know the limits of my competence and when I should stop the job? </a:t>
            </a:r>
            <a:endParaRPr lang="en-GB" sz="1300">
              <a:effectLst/>
              <a:latin typeface="Arial" panose="020B0604020202020204" pitchFamily="34" charset="0"/>
              <a:ea typeface="Times New Roman" panose="02020603050405020304" pitchFamily="18" charset="0"/>
            </a:endParaRPr>
          </a:p>
        </p:txBody>
      </p:sp>
      <p:sp>
        <p:nvSpPr>
          <p:cNvPr id="11" name="TextBox 18">
            <a:extLst>
              <a:ext uri="{FF2B5EF4-FFF2-40B4-BE49-F238E27FC236}">
                <a16:creationId xmlns:a16="http://schemas.microsoft.com/office/drawing/2014/main" id="{CB33E556-00D5-38C5-79D7-6A68AD1DD1E4}"/>
              </a:ext>
            </a:extLst>
          </p:cNvPr>
          <p:cNvSpPr txBox="1"/>
          <p:nvPr/>
        </p:nvSpPr>
        <p:spPr>
          <a:xfrm>
            <a:off x="3028976" y="980298"/>
            <a:ext cx="5259334" cy="307777"/>
          </a:xfrm>
          <a:prstGeom prst="rect">
            <a:avLst/>
          </a:prstGeom>
          <a:solidFill>
            <a:srgbClr val="2E9ED9"/>
          </a:solid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solidFill>
                  <a:schemeClr val="bg1"/>
                </a:solidFill>
                <a:latin typeface="Aptos" panose="020B0004020202020204" pitchFamily="34" charset="0"/>
              </a:rPr>
              <a:t>Ask yourself, your team, your supervisor</a:t>
            </a:r>
          </a:p>
        </p:txBody>
      </p:sp>
    </p:spTree>
    <p:extLst>
      <p:ext uri="{BB962C8B-B14F-4D97-AF65-F5344CB8AC3E}">
        <p14:creationId xmlns:p14="http://schemas.microsoft.com/office/powerpoint/2010/main" val="28618459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FE0D3B6C138D45B49B866DDF0557D5" ma:contentTypeVersion="17" ma:contentTypeDescription="Create a new document." ma:contentTypeScope="" ma:versionID="b2e61c1509a1a8a5b68e8fb91bf60e3d">
  <xsd:schema xmlns:xsd="http://www.w3.org/2001/XMLSchema" xmlns:xs="http://www.w3.org/2001/XMLSchema" xmlns:p="http://schemas.microsoft.com/office/2006/metadata/properties" xmlns:ns2="409002ef-9e8a-4fc3-b22e-485bc02c7a38" xmlns:ns3="71000bc1-66a0-4240-b925-9fcb57887595" targetNamespace="http://schemas.microsoft.com/office/2006/metadata/properties" ma:root="true" ma:fieldsID="04c095b40d7cad8845636e046fab8a5e" ns2:_="" ns3:_="">
    <xsd:import namespace="409002ef-9e8a-4fc3-b22e-485bc02c7a38"/>
    <xsd:import namespace="71000bc1-66a0-4240-b925-9fcb578875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9002ef-9e8a-4fc3-b22e-485bc02c7a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c1cd91d-c4c1-4b1f-bf3c-da1bcff6acc3}" ma:internalName="TaxCatchAll" ma:showField="CatchAllData" ma:web="409002ef-9e8a-4fc3-b22e-485bc02c7a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000bc1-66a0-4240-b925-9fcb578875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49f67f5-16ba-4767-9c7c-402f9af9074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9002ef-9e8a-4fc3-b22e-485bc02c7a38">
      <UserInfo>
        <DisplayName>Neil Michie</DisplayName>
        <AccountId>404</AccountId>
        <AccountType/>
      </UserInfo>
      <UserInfo>
        <DisplayName>Alex Faugier</DisplayName>
        <AccountId>405</AccountId>
        <AccountType/>
      </UserInfo>
      <UserInfo>
        <DisplayName>Mariana Carvalho</DisplayName>
        <AccountId>274</AccountId>
        <AccountType/>
      </UserInfo>
    </SharedWithUsers>
    <TaxCatchAll xmlns="409002ef-9e8a-4fc3-b22e-485bc02c7a38" xsi:nil="true"/>
    <lcf76f155ced4ddcb4097134ff3c332f xmlns="71000bc1-66a0-4240-b925-9fcb5788759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13B253-B1AA-4F24-BA68-3F2E5092715C}">
  <ds:schemaRefs>
    <ds:schemaRef ds:uri="409002ef-9e8a-4fc3-b22e-485bc02c7a38"/>
    <ds:schemaRef ds:uri="71000bc1-66a0-4240-b925-9fcb578875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79D467-20B8-42B7-AFD7-3E4AEB78F8D6}">
  <ds:schemaRefs>
    <ds:schemaRef ds:uri="409002ef-9e8a-4fc3-b22e-485bc02c7a38"/>
    <ds:schemaRef ds:uri="652cd4df-107a-4001-b954-cc9c8e18c946"/>
    <ds:schemaRef ds:uri="71000bc1-66a0-4240-b925-9fcb5788759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5CEE68-7884-4D49-A05C-34301CA252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2297</Words>
  <Application>Microsoft Office PowerPoint</Application>
  <PresentationFormat>On-screen Show (16:9)</PresentationFormat>
  <Paragraphs>239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Simple Light</vt:lpstr>
      <vt:lpstr>PowerPoint Presentation</vt:lpstr>
      <vt:lpstr>G+ Lifesaving rules Clear and simple actions to protect our globally expanding frontline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you to   create a safer offshore  wind industry. </dc:title>
  <cp:lastModifiedBy>Mariana Carvalho</cp:lastModifiedBy>
  <cp:revision>2</cp:revision>
  <dcterms:modified xsi:type="dcterms:W3CDTF">2024-11-06T13:11:41Z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0x0101002793128ACE00634B95A1C952331BC8F3</vt:lpwstr>
  </property>
  <property fmtid="{D5CDD505-2E9C-101B-9397-08002B2CF9AE}" pid="3" name="MediaServiceImageTags">
    <vt:lpwstr/>
  </property>
</Properties>
</file>